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37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1050;&#1085;&#1080;&#1075;&#1072;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D87-439C-99D1-D1F09D094A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D87-439C-99D1-D1F09D094A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D87-439C-99D1-D1F09D094A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D87-439C-99D1-D1F09D094AB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D87-439C-99D1-D1F09D094ABA}"/>
              </c:ext>
            </c:extLst>
          </c:dPt>
          <c:dLbls>
            <c:dLbl>
              <c:idx val="3"/>
              <c:layout>
                <c:manualLayout>
                  <c:x val="-0.32158562723372186"/>
                  <c:y val="1.719084585587861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D87-439C-99D1-D1F09D094ABA}"/>
                </c:ext>
              </c:extLst>
            </c:dLbl>
            <c:dLbl>
              <c:idx val="4"/>
              <c:layout>
                <c:manualLayout>
                  <c:x val="0.10658828822126738"/>
                  <c:y val="1.244260277421882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D87-439C-99D1-D1F09D094ABA}"/>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Лист1!$A$1:$A$5</c:f>
              <c:strCache>
                <c:ptCount val="5"/>
                <c:pt idx="0">
                  <c:v>Primary sector</c:v>
                </c:pt>
                <c:pt idx="1">
                  <c:v>Secondary sector</c:v>
                </c:pt>
                <c:pt idx="2">
                  <c:v>Tertiary sector</c:v>
                </c:pt>
                <c:pt idx="3">
                  <c:v>Quarternary sector</c:v>
                </c:pt>
                <c:pt idx="4">
                  <c:v>Quinary sector</c:v>
                </c:pt>
              </c:strCache>
            </c:strRef>
          </c:cat>
          <c:val>
            <c:numRef>
              <c:f>Лист1!$B$1:$B$5</c:f>
              <c:numCache>
                <c:formatCode>0%</c:formatCode>
                <c:ptCount val="5"/>
                <c:pt idx="0">
                  <c:v>0.11</c:v>
                </c:pt>
                <c:pt idx="1">
                  <c:v>0.3</c:v>
                </c:pt>
                <c:pt idx="2">
                  <c:v>0.56999999999999995</c:v>
                </c:pt>
                <c:pt idx="3">
                  <c:v>0.02</c:v>
                </c:pt>
                <c:pt idx="4" formatCode="0.00%">
                  <c:v>1.0000000000000001E-5</c:v>
                </c:pt>
              </c:numCache>
            </c:numRef>
          </c:val>
          <c:extLst>
            <c:ext xmlns:c16="http://schemas.microsoft.com/office/drawing/2014/chart" uri="{C3380CC4-5D6E-409C-BE32-E72D297353CC}">
              <c16:uniqueId val="{0000000A-2D87-439C-99D1-D1F09D094AB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lgn="just">
            <a:defRPr sz="14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1783D8-00E2-4833-A08F-890AC9E0F5A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54E0DB1-A53E-4CBB-A862-7BA8470597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35168A0-4D0B-4A6C-9EAD-656C56B50E12}"/>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id="{AED10806-3D80-48C7-ADB4-230769F4C63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E036A49-C183-44EE-9974-6FB9E8FB69E2}"/>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55257804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A9D563-CB1B-4E71-8483-3F0F92E5D04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C130889-14F0-4AB0-99B0-11E3FD0D2F2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9B3268-3C7E-4BDB-9367-C7089E427F48}"/>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id="{32DDB9AC-F205-4E60-8478-E9E52B6547C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1E70E0C-E0E9-4237-8CAF-33B02B0B2FFE}"/>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399982357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5185CB7-AB7F-478E-8C40-5623C23214C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465A37D-3BF0-49DA-A11B-CB775D82978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25E7368-4B71-4AC2-9113-85CDF604E726}"/>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id="{E70170D4-C427-4448-AAE5-E7A86301235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C906EC0-DF57-41C2-B4EF-18D385B7E3A8}"/>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81930076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57B496-B735-4ECF-9346-570BE7FFF4B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4CD3CD1-CC32-4154-8878-C43816B849B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1D94EBB-E5F5-4A83-9EDE-D7A43AF3498A}"/>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id="{834AC3BD-18B1-462E-A9D3-3945506C736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86C1216-AE92-43FB-BFD7-55A5D9757215}"/>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186803182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687F48-C3BC-4238-BB5F-1FFCBBEDC9E1}"/>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41398829-6660-418D-A940-19095F5B6E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1C712E9-042D-4EFF-A80B-3BE9B14F918F}"/>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id="{CBA1283B-8CAE-4A35-9066-0CD8172B62D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53C130-06C1-4706-A2D2-0955250EEFE3}"/>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28382990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29C9A4-CAC3-41FF-A310-C5B99960584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1E13DC0-4710-465F-8E05-9169BB56253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6C0DBF6-779E-4741-AF5B-71C01822E26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598068B-5BFE-4D1E-AB41-5B3890993B3D}"/>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6" name="Нижний колонтитул 5">
            <a:extLst>
              <a:ext uri="{FF2B5EF4-FFF2-40B4-BE49-F238E27FC236}">
                <a16:creationId xmlns:a16="http://schemas.microsoft.com/office/drawing/2014/main" id="{1CD51EDF-412B-4E3F-8A85-D55D2EDC0DE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4FD8308-AD8F-42AE-91F0-0E8755BA27A9}"/>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50116897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6F041E-3238-4AE2-BF6D-4DD1A4EE688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2BDDD57F-2C64-4D10-A700-0B8F751226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56670E1-D17B-464F-93D8-AC0CE3149E3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3950D46-6E0B-4259-8B48-25D4DEE11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EBE75EB4-F72A-46F5-8FCC-6E337FBB5FDA}"/>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1EB8D2A0-9835-4F73-99E8-863EA544C029}"/>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8" name="Нижний колонтитул 7">
            <a:extLst>
              <a:ext uri="{FF2B5EF4-FFF2-40B4-BE49-F238E27FC236}">
                <a16:creationId xmlns:a16="http://schemas.microsoft.com/office/drawing/2014/main" id="{FF7ADF14-EB2C-42DF-BFC7-32F1694E19DE}"/>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775A851-5AEF-479B-952B-B6CBEB30371E}"/>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338761844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C811BA-A819-48AA-86C3-1BB9AC06F25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9435122-3514-4C0B-8053-E32CD2906E64}"/>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4" name="Нижний колонтитул 3">
            <a:extLst>
              <a:ext uri="{FF2B5EF4-FFF2-40B4-BE49-F238E27FC236}">
                <a16:creationId xmlns:a16="http://schemas.microsoft.com/office/drawing/2014/main" id="{3B709A67-1405-4F32-AD4E-710CE4DE99D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E6DDE229-48A7-464C-81E5-663BFB44121A}"/>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46287131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097E3A6-1230-4647-9BA6-D5ECCD9E72A9}"/>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3" name="Нижний колонтитул 2">
            <a:extLst>
              <a:ext uri="{FF2B5EF4-FFF2-40B4-BE49-F238E27FC236}">
                <a16:creationId xmlns:a16="http://schemas.microsoft.com/office/drawing/2014/main" id="{4AA6ED98-71EE-4CF0-9BA2-E7663FFA4FB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FC808C74-E604-4630-8C19-6E24A8794B6C}"/>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66314909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CB0DE7-4B12-4965-9718-BC1B0408B7F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AFC87A1-4974-4D89-8383-0A5B7703B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6983FF2-2235-4352-9CCA-CF22550658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0084D02-F20F-48C2-A819-2DCA52BC43CA}"/>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6" name="Нижний колонтитул 5">
            <a:extLst>
              <a:ext uri="{FF2B5EF4-FFF2-40B4-BE49-F238E27FC236}">
                <a16:creationId xmlns:a16="http://schemas.microsoft.com/office/drawing/2014/main" id="{513BF387-09B7-40B8-B518-7931AEE8366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1980118-139E-4E6A-BE04-9D815E978AB1}"/>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130133690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BE7D8B-9B25-4EF1-AE45-96B439D518F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87C0061-DE80-48AC-AE0B-804B79954B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BBA3136-A7F6-4336-A4CD-ECC405729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937FA08-69D3-4332-B72F-D269A610AA0F}"/>
              </a:ext>
            </a:extLst>
          </p:cNvPr>
          <p:cNvSpPr>
            <a:spLocks noGrp="1"/>
          </p:cNvSpPr>
          <p:nvPr>
            <p:ph type="dt" sz="half" idx="10"/>
          </p:nvPr>
        </p:nvSpPr>
        <p:spPr/>
        <p:txBody>
          <a:bodyPr/>
          <a:lstStyle/>
          <a:p>
            <a:fld id="{A91EB50E-7C4F-407C-ACF3-515E87925DC6}" type="datetimeFigureOut">
              <a:rPr lang="ru-RU" smtClean="0"/>
              <a:t>10.10.2023</a:t>
            </a:fld>
            <a:endParaRPr lang="ru-RU"/>
          </a:p>
        </p:txBody>
      </p:sp>
      <p:sp>
        <p:nvSpPr>
          <p:cNvPr id="6" name="Нижний колонтитул 5">
            <a:extLst>
              <a:ext uri="{FF2B5EF4-FFF2-40B4-BE49-F238E27FC236}">
                <a16:creationId xmlns:a16="http://schemas.microsoft.com/office/drawing/2014/main" id="{3D9A1862-4352-4EEF-813C-D8A8537B525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08DD3BE-5682-4602-98C2-8CC8468477D2}"/>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323827329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77821E-89C9-4E47-8076-B358A2FE6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0B91AE7-3101-489F-8F05-030F2BA856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97C20A3-80B5-433B-A844-4EA2F20DC3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1EB50E-7C4F-407C-ACF3-515E87925DC6}"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id="{03A73E53-5043-4E6D-8BF4-3DC3C51EFA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364BACE9-000C-4155-BE2C-977ECBA3ED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EA159-33F4-480C-A19B-567D09C8EA3A}" type="slidenum">
              <a:rPr lang="ru-RU" smtClean="0"/>
              <a:t>‹#›</a:t>
            </a:fld>
            <a:endParaRPr lang="ru-RU"/>
          </a:p>
        </p:txBody>
      </p:sp>
    </p:spTree>
    <p:extLst>
      <p:ext uri="{BB962C8B-B14F-4D97-AF65-F5344CB8AC3E}">
        <p14:creationId xmlns:p14="http://schemas.microsoft.com/office/powerpoint/2010/main" val="253436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3.wdp"/><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microsoft.com/office/2007/relationships/hdphoto" Target="../media/hdphoto5.wdp"/><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image" Target="../media/image15.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 Id="rId1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Ничто не предвещает размещения в Польше ядерного оружия, утверждает Дуда -  РИА Новости, 14.09.2023">
            <a:extLst>
              <a:ext uri="{FF2B5EF4-FFF2-40B4-BE49-F238E27FC236}">
                <a16:creationId xmlns:a16="http://schemas.microsoft.com/office/drawing/2014/main" id="{4C0CFA98-B53B-4F23-851E-6D6DCCB419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E61F7279-F30B-4EF0-80A7-B2E48DFA12E0}"/>
              </a:ext>
            </a:extLst>
          </p:cNvPr>
          <p:cNvSpPr>
            <a:spLocks noGrp="1"/>
          </p:cNvSpPr>
          <p:nvPr>
            <p:ph type="ctrTitle"/>
          </p:nvPr>
        </p:nvSpPr>
        <p:spPr>
          <a:xfrm>
            <a:off x="1524000" y="2148730"/>
            <a:ext cx="9144000" cy="2387600"/>
          </a:xfrm>
        </p:spPr>
        <p:txBody>
          <a:bodyPr/>
          <a:lstStyle/>
          <a:p>
            <a:r>
              <a:rPr lang="en-US" b="1" dirty="0"/>
              <a:t>Poland</a:t>
            </a:r>
            <a:br>
              <a:rPr lang="en-US" dirty="0"/>
            </a:br>
            <a:r>
              <a:rPr lang="en-US" dirty="0"/>
              <a:t>Sectors of the Economy</a:t>
            </a:r>
            <a:endParaRPr lang="ru-RU" dirty="0"/>
          </a:p>
        </p:txBody>
      </p:sp>
      <p:sp>
        <p:nvSpPr>
          <p:cNvPr id="3" name="Подзаголовок 2">
            <a:extLst>
              <a:ext uri="{FF2B5EF4-FFF2-40B4-BE49-F238E27FC236}">
                <a16:creationId xmlns:a16="http://schemas.microsoft.com/office/drawing/2014/main" id="{46AC4567-8740-458E-A6BF-A4F93A79724A}"/>
              </a:ext>
            </a:extLst>
          </p:cNvPr>
          <p:cNvSpPr>
            <a:spLocks noGrp="1"/>
          </p:cNvSpPr>
          <p:nvPr>
            <p:ph type="subTitle" idx="1"/>
          </p:nvPr>
        </p:nvSpPr>
        <p:spPr>
          <a:xfrm>
            <a:off x="5337110" y="5575042"/>
            <a:ext cx="6854890" cy="828869"/>
          </a:xfrm>
        </p:spPr>
        <p:txBody>
          <a:bodyPr>
            <a:normAutofit lnSpcReduction="10000"/>
          </a:bodyPr>
          <a:lstStyle/>
          <a:p>
            <a:r>
              <a:rPr lang="en-US" b="1" dirty="0"/>
              <a:t>Prepared by</a:t>
            </a:r>
            <a:r>
              <a:rPr lang="en-US" dirty="0"/>
              <a:t>: student 3E2 </a:t>
            </a:r>
            <a:r>
              <a:rPr lang="en-US" dirty="0" err="1"/>
              <a:t>Podstrechny</a:t>
            </a:r>
            <a:r>
              <a:rPr lang="en-US" dirty="0"/>
              <a:t> A.V.</a:t>
            </a:r>
            <a:endParaRPr lang="ru-RU" dirty="0"/>
          </a:p>
          <a:p>
            <a:r>
              <a:rPr lang="en-US" b="1" dirty="0"/>
              <a:t>Checked</a:t>
            </a:r>
            <a:r>
              <a:rPr lang="en-US" dirty="0"/>
              <a:t>:</a:t>
            </a:r>
            <a:r>
              <a:rPr lang="ru-RU" dirty="0"/>
              <a:t> </a:t>
            </a:r>
            <a:r>
              <a:rPr lang="en-US" dirty="0" err="1"/>
              <a:t>Gonchar</a:t>
            </a:r>
            <a:r>
              <a:rPr lang="en-US" dirty="0"/>
              <a:t> </a:t>
            </a:r>
            <a:r>
              <a:rPr lang="en-US"/>
              <a:t>A.E.</a:t>
            </a:r>
            <a:endParaRPr lang="ru-RU" dirty="0"/>
          </a:p>
        </p:txBody>
      </p:sp>
    </p:spTree>
    <p:extLst>
      <p:ext uri="{BB962C8B-B14F-4D97-AF65-F5344CB8AC3E}">
        <p14:creationId xmlns:p14="http://schemas.microsoft.com/office/powerpoint/2010/main" val="397577016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Польша не будет передавать новое оружие Украине - РИА Новости, 21.09.2023">
            <a:extLst>
              <a:ext uri="{FF2B5EF4-FFF2-40B4-BE49-F238E27FC236}">
                <a16:creationId xmlns:a16="http://schemas.microsoft.com/office/drawing/2014/main" id="{8206D589-CF2D-4DF9-B37D-E12FE20530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676EA28B-7F64-47C6-B52C-E33044B4DD31}"/>
              </a:ext>
            </a:extLst>
          </p:cNvPr>
          <p:cNvSpPr>
            <a:spLocks noGrp="1"/>
          </p:cNvSpPr>
          <p:nvPr>
            <p:ph type="title"/>
          </p:nvPr>
        </p:nvSpPr>
        <p:spPr/>
        <p:txBody>
          <a:bodyPr/>
          <a:lstStyle/>
          <a:p>
            <a:r>
              <a:rPr lang="en-US" b="1" dirty="0"/>
              <a:t>Table of contents</a:t>
            </a:r>
            <a:endParaRPr lang="ru-RU" b="1" dirty="0"/>
          </a:p>
        </p:txBody>
      </p:sp>
      <p:sp>
        <p:nvSpPr>
          <p:cNvPr id="3" name="Объект 2">
            <a:extLst>
              <a:ext uri="{FF2B5EF4-FFF2-40B4-BE49-F238E27FC236}">
                <a16:creationId xmlns:a16="http://schemas.microsoft.com/office/drawing/2014/main" id="{497E7DA2-9E4E-461F-99A7-0DBECBB94699}"/>
              </a:ext>
            </a:extLst>
          </p:cNvPr>
          <p:cNvSpPr>
            <a:spLocks noGrp="1"/>
          </p:cNvSpPr>
          <p:nvPr>
            <p:ph idx="1"/>
          </p:nvPr>
        </p:nvSpPr>
        <p:spPr>
          <a:xfrm>
            <a:off x="838200" y="1825625"/>
            <a:ext cx="5257800" cy="4351338"/>
          </a:xfrm>
        </p:spPr>
        <p:txBody>
          <a:bodyPr/>
          <a:lstStyle/>
          <a:p>
            <a:r>
              <a:rPr lang="en-US" dirty="0"/>
              <a:t>Introduction</a:t>
            </a:r>
          </a:p>
          <a:p>
            <a:r>
              <a:rPr lang="en-US" dirty="0"/>
              <a:t>Sectors of the Economy</a:t>
            </a:r>
          </a:p>
          <a:p>
            <a:r>
              <a:rPr lang="en-US" dirty="0"/>
              <a:t>The largest companies in each sector</a:t>
            </a:r>
            <a:endParaRPr lang="ru-RU" dirty="0"/>
          </a:p>
          <a:p>
            <a:r>
              <a:rPr lang="en-US" dirty="0"/>
              <a:t>The number of workers (employees)</a:t>
            </a:r>
          </a:p>
          <a:p>
            <a:r>
              <a:rPr lang="en-US" dirty="0"/>
              <a:t>Conclusion</a:t>
            </a:r>
            <a:endParaRPr lang="ru-RU" dirty="0"/>
          </a:p>
        </p:txBody>
      </p:sp>
      <p:pic>
        <p:nvPicPr>
          <p:cNvPr id="1034" name="Picture 10" descr="Флаг">
            <a:extLst>
              <a:ext uri="{FF2B5EF4-FFF2-40B4-BE49-F238E27FC236}">
                <a16:creationId xmlns:a16="http://schemas.microsoft.com/office/drawing/2014/main" id="{867D984A-EE77-4CEA-87CB-BFE76183F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0" y="0"/>
            <a:ext cx="1524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591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5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5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5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5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5 основных причин посетить Польшу, Польша">
            <a:extLst>
              <a:ext uri="{FF2B5EF4-FFF2-40B4-BE49-F238E27FC236}">
                <a16:creationId xmlns:a16="http://schemas.microsoft.com/office/drawing/2014/main" id="{5DE1A59C-DD04-41E8-A90B-203B191758F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rcRect t="6216" b="9344"/>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56F88EDC-78D3-4F4D-AC5B-BC36CF6E0A28}"/>
              </a:ext>
            </a:extLst>
          </p:cNvPr>
          <p:cNvSpPr>
            <a:spLocks noGrp="1"/>
          </p:cNvSpPr>
          <p:nvPr>
            <p:ph type="title"/>
          </p:nvPr>
        </p:nvSpPr>
        <p:spPr/>
        <p:txBody>
          <a:bodyPr/>
          <a:lstStyle/>
          <a:p>
            <a:pPr algn="r"/>
            <a:r>
              <a:rPr lang="en-US" b="1" dirty="0"/>
              <a:t>Introduction</a:t>
            </a:r>
            <a:endParaRPr lang="ru-RU" b="1" dirty="0"/>
          </a:p>
        </p:txBody>
      </p:sp>
      <p:sp>
        <p:nvSpPr>
          <p:cNvPr id="3" name="Объект 2">
            <a:extLst>
              <a:ext uri="{FF2B5EF4-FFF2-40B4-BE49-F238E27FC236}">
                <a16:creationId xmlns:a16="http://schemas.microsoft.com/office/drawing/2014/main" id="{1256D9AB-740B-40A8-87F7-0A5C11ACCAB7}"/>
              </a:ext>
            </a:extLst>
          </p:cNvPr>
          <p:cNvSpPr>
            <a:spLocks noGrp="1"/>
          </p:cNvSpPr>
          <p:nvPr>
            <p:ph idx="1"/>
          </p:nvPr>
        </p:nvSpPr>
        <p:spPr>
          <a:xfrm>
            <a:off x="7550898" y="1697072"/>
            <a:ext cx="4641101" cy="5160928"/>
          </a:xfrm>
        </p:spPr>
        <p:txBody>
          <a:bodyPr>
            <a:normAutofit/>
          </a:bodyPr>
          <a:lstStyle/>
          <a:p>
            <a:pPr marL="0" indent="0" algn="l">
              <a:buNone/>
            </a:pPr>
            <a:r>
              <a:rPr lang="en-US" dirty="0"/>
              <a:t>Poland is a large country located in Central Europe. With its rich history, cultural heritage and rapid economic development over the past decades, Poland has become one of the key economies in the region. The capital of the country is Warsaw and the official language is Polish.</a:t>
            </a:r>
            <a:r>
              <a:rPr lang="ru-RU" dirty="0"/>
              <a:t> </a:t>
            </a:r>
          </a:p>
        </p:txBody>
      </p:sp>
      <p:pic>
        <p:nvPicPr>
          <p:cNvPr id="7" name="Picture 4">
            <a:extLst>
              <a:ext uri="{FF2B5EF4-FFF2-40B4-BE49-F238E27FC236}">
                <a16:creationId xmlns:a16="http://schemas.microsoft.com/office/drawing/2014/main" id="{8BA998A7-CFF1-4953-806B-A4D262D16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286" y="1525189"/>
            <a:ext cx="3537138" cy="3148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Флаг">
            <a:extLst>
              <a:ext uri="{FF2B5EF4-FFF2-40B4-BE49-F238E27FC236}">
                <a16:creationId xmlns:a16="http://schemas.microsoft.com/office/drawing/2014/main" id="{95FB9E3D-BB41-4EFB-A4BB-63BCB60BF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863" y="328479"/>
            <a:ext cx="1622635" cy="1014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Герб">
            <a:extLst>
              <a:ext uri="{FF2B5EF4-FFF2-40B4-BE49-F238E27FC236}">
                <a16:creationId xmlns:a16="http://schemas.microsoft.com/office/drawing/2014/main" id="{E60E2C8A-1755-47B7-9943-26071C9C5E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673" y="304141"/>
            <a:ext cx="928370" cy="1092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Как выглядят польские злотые - фото банкнот">
            <a:extLst>
              <a:ext uri="{FF2B5EF4-FFF2-40B4-BE49-F238E27FC236}">
                <a16:creationId xmlns:a16="http://schemas.microsoft.com/office/drawing/2014/main" id="{B0040EC6-CF32-4F76-9EB6-F4641CEF3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84" y="4849343"/>
            <a:ext cx="2854432" cy="14010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Как выглядят польские злотые - фото банкнот">
            <a:extLst>
              <a:ext uri="{FF2B5EF4-FFF2-40B4-BE49-F238E27FC236}">
                <a16:creationId xmlns:a16="http://schemas.microsoft.com/office/drawing/2014/main" id="{959863DB-6759-4493-B692-2DEE01887D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9314" y="5091873"/>
            <a:ext cx="2802004" cy="14010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Как выглядят польские злотые - фото банкнот">
            <a:extLst>
              <a:ext uri="{FF2B5EF4-FFF2-40B4-BE49-F238E27FC236}">
                <a16:creationId xmlns:a16="http://schemas.microsoft.com/office/drawing/2014/main" id="{9210B1A5-3D4C-4AE4-9B72-D9046A576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2330" y="5408745"/>
            <a:ext cx="2847148" cy="14032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Польский домен .Pl и флаг Польши на клавиатуре, Стоковое видео - Envato  Elements">
            <a:extLst>
              <a:ext uri="{FF2B5EF4-FFF2-40B4-BE49-F238E27FC236}">
                <a16:creationId xmlns:a16="http://schemas.microsoft.com/office/drawing/2014/main" id="{72CBAE5D-67F4-4777-8FA0-A250D42557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9412" y="1525189"/>
            <a:ext cx="2507262" cy="141086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ЕС png | PNGWing">
            <a:extLst>
              <a:ext uri="{FF2B5EF4-FFF2-40B4-BE49-F238E27FC236}">
                <a16:creationId xmlns:a16="http://schemas.microsoft.com/office/drawing/2014/main" id="{A417EC4F-554E-42B6-899A-86BE5356F5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9412" y="2993486"/>
            <a:ext cx="2507262" cy="167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264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5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par>
                                <p:cTn id="12" presetID="14" presetClass="entr" presetSubtype="10" fill="hold" nodeType="withEffect">
                                  <p:stCondLst>
                                    <p:cond delay="0"/>
                                  </p:stCondLst>
                                  <p:childTnLst>
                                    <p:set>
                                      <p:cBhvr>
                                        <p:cTn id="13" dur="1" fill="hold">
                                          <p:stCondLst>
                                            <p:cond delay="0"/>
                                          </p:stCondLst>
                                        </p:cTn>
                                        <p:tgtEl>
                                          <p:spTgt spid="2058"/>
                                        </p:tgtEl>
                                        <p:attrNameLst>
                                          <p:attrName>style.visibility</p:attrName>
                                        </p:attrNameLst>
                                      </p:cBhvr>
                                      <p:to>
                                        <p:strVal val="visible"/>
                                      </p:to>
                                    </p:set>
                                    <p:animEffect transition="in" filter="randombar(horizontal)">
                                      <p:cBhvr>
                                        <p:cTn id="14" dur="500"/>
                                        <p:tgtEl>
                                          <p:spTgt spid="2058"/>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4" presetClass="entr" presetSubtype="10" fill="hold" nodeType="withEffect">
                                  <p:stCondLst>
                                    <p:cond delay="0"/>
                                  </p:stCondLst>
                                  <p:childTnLst>
                                    <p:set>
                                      <p:cBhvr>
                                        <p:cTn id="19" dur="1" fill="hold">
                                          <p:stCondLst>
                                            <p:cond delay="0"/>
                                          </p:stCondLst>
                                        </p:cTn>
                                        <p:tgtEl>
                                          <p:spTgt spid="2060"/>
                                        </p:tgtEl>
                                        <p:attrNameLst>
                                          <p:attrName>style.visibility</p:attrName>
                                        </p:attrNameLst>
                                      </p:cBhvr>
                                      <p:to>
                                        <p:strVal val="visible"/>
                                      </p:to>
                                    </p:set>
                                    <p:animEffect transition="in" filter="randombar(horizontal)">
                                      <p:cBhvr>
                                        <p:cTn id="20" dur="500"/>
                                        <p:tgtEl>
                                          <p:spTgt spid="2060"/>
                                        </p:tgtEl>
                                      </p:cBhvr>
                                    </p:animEffect>
                                  </p:childTnLst>
                                </p:cTn>
                              </p:par>
                            </p:childTnLst>
                          </p:cTn>
                        </p:par>
                        <p:par>
                          <p:cTn id="21" fill="hold">
                            <p:stCondLst>
                              <p:cond delay="7350"/>
                            </p:stCondLst>
                            <p:childTnLst>
                              <p:par>
                                <p:cTn id="22" presetID="14" presetClass="entr" presetSubtype="1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childTnLst>
                          </p:cTn>
                        </p:par>
                        <p:par>
                          <p:cTn id="25" fill="hold">
                            <p:stCondLst>
                              <p:cond delay="7850"/>
                            </p:stCondLst>
                            <p:childTnLst>
                              <p:par>
                                <p:cTn id="26" presetID="14" presetClass="entr" presetSubtype="1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par>
                          <p:cTn id="29" fill="hold">
                            <p:stCondLst>
                              <p:cond delay="8350"/>
                            </p:stCondLst>
                            <p:childTnLst>
                              <p:par>
                                <p:cTn id="30" presetID="2" presetClass="entr" presetSubtype="8" fill="hold" nodeType="afterEffect">
                                  <p:stCondLst>
                                    <p:cond delay="0"/>
                                  </p:stCondLst>
                                  <p:childTnLst>
                                    <p:set>
                                      <p:cBhvr>
                                        <p:cTn id="31" dur="1" fill="hold">
                                          <p:stCondLst>
                                            <p:cond delay="0"/>
                                          </p:stCondLst>
                                        </p:cTn>
                                        <p:tgtEl>
                                          <p:spTgt spid="2052"/>
                                        </p:tgtEl>
                                        <p:attrNameLst>
                                          <p:attrName>style.visibility</p:attrName>
                                        </p:attrNameLst>
                                      </p:cBhvr>
                                      <p:to>
                                        <p:strVal val="visible"/>
                                      </p:to>
                                    </p:set>
                                    <p:anim calcmode="lin" valueType="num">
                                      <p:cBhvr additive="base">
                                        <p:cTn id="32" dur="500" fill="hold"/>
                                        <p:tgtEl>
                                          <p:spTgt spid="2052"/>
                                        </p:tgtEl>
                                        <p:attrNameLst>
                                          <p:attrName>ppt_x</p:attrName>
                                        </p:attrNameLst>
                                      </p:cBhvr>
                                      <p:tavLst>
                                        <p:tav tm="0">
                                          <p:val>
                                            <p:strVal val="0-#ppt_w/2"/>
                                          </p:val>
                                        </p:tav>
                                        <p:tav tm="100000">
                                          <p:val>
                                            <p:strVal val="#ppt_x"/>
                                          </p:val>
                                        </p:tav>
                                      </p:tavLst>
                                    </p:anim>
                                    <p:anim calcmode="lin" valueType="num">
                                      <p:cBhvr additive="base">
                                        <p:cTn id="33" dur="500" fill="hold"/>
                                        <p:tgtEl>
                                          <p:spTgt spid="2052"/>
                                        </p:tgtEl>
                                        <p:attrNameLst>
                                          <p:attrName>ppt_y</p:attrName>
                                        </p:attrNameLst>
                                      </p:cBhvr>
                                      <p:tavLst>
                                        <p:tav tm="0">
                                          <p:val>
                                            <p:strVal val="#ppt_y"/>
                                          </p:val>
                                        </p:tav>
                                        <p:tav tm="100000">
                                          <p:val>
                                            <p:strVal val="#ppt_y"/>
                                          </p:val>
                                        </p:tav>
                                      </p:tavLst>
                                    </p:anim>
                                  </p:childTnLst>
                                </p:cTn>
                              </p:par>
                            </p:childTnLst>
                          </p:cTn>
                        </p:par>
                        <p:par>
                          <p:cTn id="34" fill="hold">
                            <p:stCondLst>
                              <p:cond delay="8850"/>
                            </p:stCondLst>
                            <p:childTnLst>
                              <p:par>
                                <p:cTn id="35" presetID="2" presetClass="entr" presetSubtype="4" fill="hold" nodeType="afterEffect">
                                  <p:stCondLst>
                                    <p:cond delay="0"/>
                                  </p:stCondLst>
                                  <p:childTnLst>
                                    <p:set>
                                      <p:cBhvr>
                                        <p:cTn id="36" dur="1" fill="hold">
                                          <p:stCondLst>
                                            <p:cond delay="0"/>
                                          </p:stCondLst>
                                        </p:cTn>
                                        <p:tgtEl>
                                          <p:spTgt spid="2054"/>
                                        </p:tgtEl>
                                        <p:attrNameLst>
                                          <p:attrName>style.visibility</p:attrName>
                                        </p:attrNameLst>
                                      </p:cBhvr>
                                      <p:to>
                                        <p:strVal val="visible"/>
                                      </p:to>
                                    </p:set>
                                    <p:anim calcmode="lin" valueType="num">
                                      <p:cBhvr additive="base">
                                        <p:cTn id="37" dur="500" fill="hold"/>
                                        <p:tgtEl>
                                          <p:spTgt spid="2054"/>
                                        </p:tgtEl>
                                        <p:attrNameLst>
                                          <p:attrName>ppt_x</p:attrName>
                                        </p:attrNameLst>
                                      </p:cBhvr>
                                      <p:tavLst>
                                        <p:tav tm="0">
                                          <p:val>
                                            <p:strVal val="#ppt_x"/>
                                          </p:val>
                                        </p:tav>
                                        <p:tav tm="100000">
                                          <p:val>
                                            <p:strVal val="#ppt_x"/>
                                          </p:val>
                                        </p:tav>
                                      </p:tavLst>
                                    </p:anim>
                                    <p:anim calcmode="lin" valueType="num">
                                      <p:cBhvr additive="base">
                                        <p:cTn id="38" dur="500" fill="hold"/>
                                        <p:tgtEl>
                                          <p:spTgt spid="2054"/>
                                        </p:tgtEl>
                                        <p:attrNameLst>
                                          <p:attrName>ppt_y</p:attrName>
                                        </p:attrNameLst>
                                      </p:cBhvr>
                                      <p:tavLst>
                                        <p:tav tm="0">
                                          <p:val>
                                            <p:strVal val="1+#ppt_h/2"/>
                                          </p:val>
                                        </p:tav>
                                        <p:tav tm="100000">
                                          <p:val>
                                            <p:strVal val="#ppt_y"/>
                                          </p:val>
                                        </p:tav>
                                      </p:tavLst>
                                    </p:anim>
                                  </p:childTnLst>
                                </p:cTn>
                              </p:par>
                            </p:childTnLst>
                          </p:cTn>
                        </p:par>
                        <p:par>
                          <p:cTn id="39" fill="hold">
                            <p:stCondLst>
                              <p:cond delay="9350"/>
                            </p:stCondLst>
                            <p:childTnLst>
                              <p:par>
                                <p:cTn id="40" presetID="2" presetClass="entr" presetSubtype="4" fill="hold" nodeType="afterEffect">
                                  <p:stCondLst>
                                    <p:cond delay="0"/>
                                  </p:stCondLst>
                                  <p:childTnLst>
                                    <p:set>
                                      <p:cBhvr>
                                        <p:cTn id="41" dur="1" fill="hold">
                                          <p:stCondLst>
                                            <p:cond delay="0"/>
                                          </p:stCondLst>
                                        </p:cTn>
                                        <p:tgtEl>
                                          <p:spTgt spid="2056"/>
                                        </p:tgtEl>
                                        <p:attrNameLst>
                                          <p:attrName>style.visibility</p:attrName>
                                        </p:attrNameLst>
                                      </p:cBhvr>
                                      <p:to>
                                        <p:strVal val="visible"/>
                                      </p:to>
                                    </p:set>
                                    <p:anim calcmode="lin" valueType="num">
                                      <p:cBhvr additive="base">
                                        <p:cTn id="42" dur="500" fill="hold"/>
                                        <p:tgtEl>
                                          <p:spTgt spid="2056"/>
                                        </p:tgtEl>
                                        <p:attrNameLst>
                                          <p:attrName>ppt_x</p:attrName>
                                        </p:attrNameLst>
                                      </p:cBhvr>
                                      <p:tavLst>
                                        <p:tav tm="0">
                                          <p:val>
                                            <p:strVal val="#ppt_x"/>
                                          </p:val>
                                        </p:tav>
                                        <p:tav tm="100000">
                                          <p:val>
                                            <p:strVal val="#ppt_x"/>
                                          </p:val>
                                        </p:tav>
                                      </p:tavLst>
                                    </p:anim>
                                    <p:anim calcmode="lin" valueType="num">
                                      <p:cBhvr additive="base">
                                        <p:cTn id="43"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Автомобильная промышленность в Польше | Кнауф Автомотив">
            <a:extLst>
              <a:ext uri="{FF2B5EF4-FFF2-40B4-BE49-F238E27FC236}">
                <a16:creationId xmlns:a16="http://schemas.microsoft.com/office/drawing/2014/main" id="{AF399ABA-6844-47F1-A123-0346F5676C0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rcRect t="5000" b="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4E01674C-4531-4720-A1C7-6605C94722D5}"/>
              </a:ext>
            </a:extLst>
          </p:cNvPr>
          <p:cNvSpPr>
            <a:spLocks noGrp="1"/>
          </p:cNvSpPr>
          <p:nvPr>
            <p:ph type="title"/>
          </p:nvPr>
        </p:nvSpPr>
        <p:spPr/>
        <p:txBody>
          <a:bodyPr/>
          <a:lstStyle/>
          <a:p>
            <a:r>
              <a:rPr lang="en-US" b="1" dirty="0"/>
              <a:t>Sectors of the Economy</a:t>
            </a:r>
            <a:endParaRPr lang="ru-RU" b="1" dirty="0"/>
          </a:p>
        </p:txBody>
      </p:sp>
      <p:sp>
        <p:nvSpPr>
          <p:cNvPr id="3" name="Объект 2">
            <a:extLst>
              <a:ext uri="{FF2B5EF4-FFF2-40B4-BE49-F238E27FC236}">
                <a16:creationId xmlns:a16="http://schemas.microsoft.com/office/drawing/2014/main" id="{BDFA4A83-1C35-4FDE-898F-BBCEADA99B97}"/>
              </a:ext>
            </a:extLst>
          </p:cNvPr>
          <p:cNvSpPr>
            <a:spLocks noGrp="1"/>
          </p:cNvSpPr>
          <p:nvPr>
            <p:ph idx="1"/>
          </p:nvPr>
        </p:nvSpPr>
        <p:spPr>
          <a:xfrm>
            <a:off x="838200" y="1825625"/>
            <a:ext cx="5257800" cy="4813300"/>
          </a:xfrm>
        </p:spPr>
        <p:txBody>
          <a:bodyPr>
            <a:noAutofit/>
          </a:bodyPr>
          <a:lstStyle/>
          <a:p>
            <a:pPr marL="0" indent="0">
              <a:buNone/>
            </a:pPr>
            <a:r>
              <a:rPr lang="en-US" sz="2400" dirty="0"/>
              <a:t>Poland has a very diverse economy. In its structure, the sectors of the economy known to us - primary, secondary, tertiary, quaternary and quintessential sectors - are fully represented. The country has a thriving service sector, livestock breeding, management of international organizations and IT-technology. Next, let us look at examples of companies engaged in the above sectors.</a:t>
            </a:r>
            <a:endParaRPr lang="ru-RU" sz="2400" dirty="0"/>
          </a:p>
        </p:txBody>
      </p:sp>
      <p:pic>
        <p:nvPicPr>
          <p:cNvPr id="3076" name="Picture 4" descr="Промышленные города Польши - список, описание, фото">
            <a:extLst>
              <a:ext uri="{FF2B5EF4-FFF2-40B4-BE49-F238E27FC236}">
                <a16:creationId xmlns:a16="http://schemas.microsoft.com/office/drawing/2014/main" id="{F7688741-EB95-4BAE-853C-AD7625078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8556" y="2284596"/>
            <a:ext cx="5483394" cy="34304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Флаг">
            <a:extLst>
              <a:ext uri="{FF2B5EF4-FFF2-40B4-BE49-F238E27FC236}">
                <a16:creationId xmlns:a16="http://schemas.microsoft.com/office/drawing/2014/main" id="{51E48003-4D5F-4205-A8B2-064CAC53D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0" y="0"/>
            <a:ext cx="1524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8564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2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580"/>
                            </p:stCondLst>
                            <p:childTnLst>
                              <p:par>
                                <p:cTn id="9" presetID="14" presetClass="entr" presetSubtype="1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randombar(horizontal)">
                                      <p:cBhvr>
                                        <p:cTn id="11" dur="500"/>
                                        <p:tgtEl>
                                          <p:spTgt spid="3076"/>
                                        </p:tgtEl>
                                      </p:cBhvr>
                                    </p:animEffect>
                                  </p:childTnLst>
                                </p:cTn>
                              </p:par>
                              <p:par>
                                <p:cTn id="12" presetID="22" presetClass="entr" presetSubtype="8" fill="hold" nodeType="with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Польша национализировала заводы совладельца корпорации «Технониколь» Сергея  Колесникова — Новости — город Рязань на городском сайте RZN.info">
            <a:extLst>
              <a:ext uri="{FF2B5EF4-FFF2-40B4-BE49-F238E27FC236}">
                <a16:creationId xmlns:a16="http://schemas.microsoft.com/office/drawing/2014/main" id="{E5A684F7-4CAB-442C-A566-BB2C06BFE75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 uri="{28A0092B-C50C-407E-A947-70E740481C1C}">
                <a14:useLocalDpi xmlns:a14="http://schemas.microsoft.com/office/drawing/2010/main" val="0"/>
              </a:ext>
            </a:extLst>
          </a:blip>
          <a:srcRect t="4271" b="20729"/>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Флаг">
            <a:extLst>
              <a:ext uri="{FF2B5EF4-FFF2-40B4-BE49-F238E27FC236}">
                <a16:creationId xmlns:a16="http://schemas.microsoft.com/office/drawing/2014/main" id="{4473D155-22F0-4C3F-A8D5-A1013A1F9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70A709BB-48F5-47BD-B4C2-FE9D815F3F9D}"/>
              </a:ext>
            </a:extLst>
          </p:cNvPr>
          <p:cNvPicPr>
            <a:picLocks noChangeAspect="1"/>
          </p:cNvPicPr>
          <p:nvPr/>
        </p:nvPicPr>
        <p:blipFill>
          <a:blip r:embed="rId5"/>
          <a:stretch>
            <a:fillRect/>
          </a:stretch>
        </p:blipFill>
        <p:spPr>
          <a:xfrm>
            <a:off x="787971" y="1657544"/>
            <a:ext cx="3324503" cy="540828"/>
          </a:xfrm>
          <a:prstGeom prst="rect">
            <a:avLst/>
          </a:prstGeom>
        </p:spPr>
      </p:pic>
      <p:pic>
        <p:nvPicPr>
          <p:cNvPr id="10" name="Рисунок 9">
            <a:extLst>
              <a:ext uri="{FF2B5EF4-FFF2-40B4-BE49-F238E27FC236}">
                <a16:creationId xmlns:a16="http://schemas.microsoft.com/office/drawing/2014/main" id="{B69475A2-65BD-4CA3-B25B-8A407268F938}"/>
              </a:ext>
            </a:extLst>
          </p:cNvPr>
          <p:cNvPicPr>
            <a:picLocks noChangeAspect="1"/>
          </p:cNvPicPr>
          <p:nvPr/>
        </p:nvPicPr>
        <p:blipFill>
          <a:blip r:embed="rId6"/>
          <a:stretch>
            <a:fillRect/>
          </a:stretch>
        </p:blipFill>
        <p:spPr>
          <a:xfrm>
            <a:off x="4280396" y="1636282"/>
            <a:ext cx="2082648" cy="1386955"/>
          </a:xfrm>
          <a:prstGeom prst="rect">
            <a:avLst/>
          </a:prstGeom>
        </p:spPr>
      </p:pic>
      <p:pic>
        <p:nvPicPr>
          <p:cNvPr id="5128" name="Picture 8" descr="Agros-Nova Sp. Z o.o. sprzedała zakład w Kotlinie | Jarocin Nasze Miasto">
            <a:extLst>
              <a:ext uri="{FF2B5EF4-FFF2-40B4-BE49-F238E27FC236}">
                <a16:creationId xmlns:a16="http://schemas.microsoft.com/office/drawing/2014/main" id="{B92A8157-EA9F-42AF-A53F-01A4B75996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971" y="2464024"/>
            <a:ext cx="2982385" cy="416146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Krajowa Spółka Cukrowa S.A.">
            <a:extLst>
              <a:ext uri="{FF2B5EF4-FFF2-40B4-BE49-F238E27FC236}">
                <a16:creationId xmlns:a16="http://schemas.microsoft.com/office/drawing/2014/main" id="{A3B2C57A-ED3E-4158-B530-091C740437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737" y="3321789"/>
            <a:ext cx="1938554" cy="297341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Krajowa Spółka Cukrowa S.A.">
            <a:extLst>
              <a:ext uri="{FF2B5EF4-FFF2-40B4-BE49-F238E27FC236}">
                <a16:creationId xmlns:a16="http://schemas.microsoft.com/office/drawing/2014/main" id="{03F18F57-59BB-49F1-95C2-36055D8818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2612" y="4182432"/>
            <a:ext cx="1625487" cy="24748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Флаг">
            <a:extLst>
              <a:ext uri="{FF2B5EF4-FFF2-40B4-BE49-F238E27FC236}">
                <a16:creationId xmlns:a16="http://schemas.microsoft.com/office/drawing/2014/main" id="{0390EC02-91F8-4AA3-ACDA-A1CF4B388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1"/>
            <a:ext cx="1524000" cy="9525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F3DF02D5-7709-4586-BCA0-CF5E4CE5AFA0}"/>
              </a:ext>
            </a:extLst>
          </p:cNvPr>
          <p:cNvSpPr>
            <a:spLocks noGrp="1"/>
          </p:cNvSpPr>
          <p:nvPr>
            <p:ph type="title"/>
          </p:nvPr>
        </p:nvSpPr>
        <p:spPr/>
        <p:txBody>
          <a:bodyPr/>
          <a:lstStyle/>
          <a:p>
            <a:pPr algn="r"/>
            <a:r>
              <a:rPr lang="en-US" b="1" dirty="0"/>
              <a:t>The largest companies in each sector</a:t>
            </a:r>
            <a:endParaRPr lang="ru-RU" b="1" dirty="0"/>
          </a:p>
        </p:txBody>
      </p:sp>
      <p:sp>
        <p:nvSpPr>
          <p:cNvPr id="3" name="Объект 2">
            <a:extLst>
              <a:ext uri="{FF2B5EF4-FFF2-40B4-BE49-F238E27FC236}">
                <a16:creationId xmlns:a16="http://schemas.microsoft.com/office/drawing/2014/main" id="{C5A6FDDE-1DA8-4C77-8B0B-E0D13FDED40D}"/>
              </a:ext>
            </a:extLst>
          </p:cNvPr>
          <p:cNvSpPr>
            <a:spLocks noGrp="1"/>
          </p:cNvSpPr>
          <p:nvPr>
            <p:ph idx="1"/>
          </p:nvPr>
        </p:nvSpPr>
        <p:spPr>
          <a:xfrm>
            <a:off x="7953429" y="1879686"/>
            <a:ext cx="5173039" cy="4667250"/>
          </a:xfrm>
        </p:spPr>
        <p:txBody>
          <a:bodyPr>
            <a:normAutofit fontScale="85000" lnSpcReduction="20000"/>
          </a:bodyPr>
          <a:lstStyle/>
          <a:p>
            <a:r>
              <a:rPr lang="en-US" b="1" dirty="0"/>
              <a:t>Primary sector</a:t>
            </a:r>
            <a:r>
              <a:rPr lang="en-US" dirty="0"/>
              <a:t>: </a:t>
            </a:r>
          </a:p>
          <a:p>
            <a:pPr lvl="1"/>
            <a:r>
              <a:rPr lang="pl-PL" dirty="0"/>
              <a:t>Agros Nova</a:t>
            </a:r>
            <a:r>
              <a:rPr lang="en-US" dirty="0"/>
              <a:t>;</a:t>
            </a:r>
          </a:p>
          <a:p>
            <a:pPr lvl="1"/>
            <a:r>
              <a:rPr lang="pl-PL" dirty="0"/>
              <a:t>Polski Cukier</a:t>
            </a:r>
            <a:r>
              <a:rPr lang="en-US" dirty="0"/>
              <a:t>.</a:t>
            </a:r>
          </a:p>
          <a:p>
            <a:r>
              <a:rPr lang="en-US" b="1" dirty="0"/>
              <a:t>Secondary sector</a:t>
            </a:r>
            <a:r>
              <a:rPr lang="en-US" dirty="0"/>
              <a:t>:</a:t>
            </a:r>
          </a:p>
          <a:p>
            <a:pPr lvl="1"/>
            <a:r>
              <a:rPr lang="en-US" dirty="0"/>
              <a:t>PGE Polska </a:t>
            </a:r>
            <a:r>
              <a:rPr lang="en-US" dirty="0" err="1"/>
              <a:t>Grupa</a:t>
            </a:r>
            <a:r>
              <a:rPr lang="en-US" dirty="0"/>
              <a:t> </a:t>
            </a:r>
            <a:r>
              <a:rPr lang="en-US" dirty="0" err="1"/>
              <a:t>Energetyczna</a:t>
            </a:r>
            <a:r>
              <a:rPr lang="en-US" dirty="0"/>
              <a:t>;</a:t>
            </a:r>
          </a:p>
          <a:p>
            <a:pPr lvl="1"/>
            <a:r>
              <a:rPr lang="en-US" dirty="0"/>
              <a:t>PKN </a:t>
            </a:r>
            <a:r>
              <a:rPr lang="en-US" dirty="0" err="1"/>
              <a:t>Orlen</a:t>
            </a:r>
            <a:r>
              <a:rPr lang="en-US" dirty="0"/>
              <a:t>.</a:t>
            </a:r>
          </a:p>
          <a:p>
            <a:r>
              <a:rPr lang="en-US" b="1" dirty="0"/>
              <a:t>Tertiary sector</a:t>
            </a:r>
            <a:r>
              <a:rPr lang="en-US" dirty="0"/>
              <a:t>:</a:t>
            </a:r>
          </a:p>
          <a:p>
            <a:pPr lvl="1"/>
            <a:r>
              <a:rPr lang="en-US" dirty="0"/>
              <a:t>PKO Bank </a:t>
            </a:r>
            <a:r>
              <a:rPr lang="en-US" dirty="0" err="1"/>
              <a:t>Polski</a:t>
            </a:r>
            <a:r>
              <a:rPr lang="en-US" dirty="0"/>
              <a:t>;</a:t>
            </a:r>
          </a:p>
          <a:p>
            <a:pPr lvl="1"/>
            <a:r>
              <a:rPr lang="en-US" dirty="0" err="1"/>
              <a:t>Biedronka</a:t>
            </a:r>
            <a:r>
              <a:rPr lang="en-US" dirty="0"/>
              <a:t>;</a:t>
            </a:r>
          </a:p>
          <a:p>
            <a:pPr lvl="1"/>
            <a:r>
              <a:rPr lang="en-US" dirty="0"/>
              <a:t>Lidl.</a:t>
            </a:r>
          </a:p>
          <a:p>
            <a:r>
              <a:rPr lang="en-US" b="1" dirty="0"/>
              <a:t>Quaternary Sector</a:t>
            </a:r>
            <a:r>
              <a:rPr lang="en-US" dirty="0"/>
              <a:t>:</a:t>
            </a:r>
          </a:p>
          <a:p>
            <a:pPr lvl="1"/>
            <a:r>
              <a:rPr lang="en-US" dirty="0"/>
              <a:t>CD </a:t>
            </a:r>
            <a:r>
              <a:rPr lang="en-US" dirty="0" err="1"/>
              <a:t>Projekt</a:t>
            </a:r>
            <a:r>
              <a:rPr lang="en-US" dirty="0"/>
              <a:t>;</a:t>
            </a:r>
          </a:p>
          <a:p>
            <a:pPr lvl="1"/>
            <a:r>
              <a:rPr lang="en-US" dirty="0"/>
              <a:t>Sabre.</a:t>
            </a:r>
          </a:p>
          <a:p>
            <a:r>
              <a:rPr lang="en-US" b="1" dirty="0"/>
              <a:t>Quinary Sector</a:t>
            </a:r>
            <a:r>
              <a:rPr lang="en-US" dirty="0"/>
              <a:t>: World Policy</a:t>
            </a:r>
            <a:endParaRPr lang="ru-RU" dirty="0"/>
          </a:p>
        </p:txBody>
      </p:sp>
      <p:pic>
        <p:nvPicPr>
          <p:cNvPr id="5138" name="Picture 18">
            <a:extLst>
              <a:ext uri="{FF2B5EF4-FFF2-40B4-BE49-F238E27FC236}">
                <a16:creationId xmlns:a16="http://schemas.microsoft.com/office/drawing/2014/main" id="{17227ACE-46EC-4B4A-811D-C25B0C71D6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285121" y="1516127"/>
            <a:ext cx="3975768" cy="3611322"/>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Orlen - Wikipedia">
            <a:extLst>
              <a:ext uri="{FF2B5EF4-FFF2-40B4-BE49-F238E27FC236}">
                <a16:creationId xmlns:a16="http://schemas.microsoft.com/office/drawing/2014/main" id="{21A4955D-5A78-4A8A-B924-5092545FE1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0396" y="3628213"/>
            <a:ext cx="3842400" cy="2790543"/>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a:extLst>
              <a:ext uri="{FF2B5EF4-FFF2-40B4-BE49-F238E27FC236}">
                <a16:creationId xmlns:a16="http://schemas.microsoft.com/office/drawing/2014/main" id="{5A12673B-2068-43D6-9E9B-535B8F9B6D9D}"/>
              </a:ext>
            </a:extLst>
          </p:cNvPr>
          <p:cNvPicPr>
            <a:picLocks noChangeAspect="1"/>
          </p:cNvPicPr>
          <p:nvPr/>
        </p:nvPicPr>
        <p:blipFill>
          <a:blip r:embed="rId12"/>
          <a:stretch>
            <a:fillRect/>
          </a:stretch>
        </p:blipFill>
        <p:spPr>
          <a:xfrm>
            <a:off x="5493035" y="1452117"/>
            <a:ext cx="2036847" cy="2491743"/>
          </a:xfrm>
          <a:prstGeom prst="rect">
            <a:avLst/>
          </a:prstGeom>
        </p:spPr>
      </p:pic>
      <p:pic>
        <p:nvPicPr>
          <p:cNvPr id="5144" name="Picture 24" descr="Biedronka стала пунктом проката книг">
            <a:extLst>
              <a:ext uri="{FF2B5EF4-FFF2-40B4-BE49-F238E27FC236}">
                <a16:creationId xmlns:a16="http://schemas.microsoft.com/office/drawing/2014/main" id="{4EBB13A4-2575-45A2-84A5-F4F94314B1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208" y="2955611"/>
            <a:ext cx="4703136" cy="3127730"/>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20 years of CD PROJEKT RED! - Home of the Cyberpunk 2077 universe — games,  anime &amp; more">
            <a:extLst>
              <a:ext uri="{FF2B5EF4-FFF2-40B4-BE49-F238E27FC236}">
                <a16:creationId xmlns:a16="http://schemas.microsoft.com/office/drawing/2014/main" id="{33A9A9DA-12C1-49C7-A72E-E00BEEF1948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49" y="1407933"/>
            <a:ext cx="7477125" cy="4201988"/>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Sabre Logo PNG Transparent &amp; SVG Vector - Freebie Supply">
            <a:extLst>
              <a:ext uri="{FF2B5EF4-FFF2-40B4-BE49-F238E27FC236}">
                <a16:creationId xmlns:a16="http://schemas.microsoft.com/office/drawing/2014/main" id="{6CF031B6-0131-4895-9218-5F24108D5BB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7083" b="37472"/>
          <a:stretch/>
        </p:blipFill>
        <p:spPr bwMode="auto">
          <a:xfrm>
            <a:off x="285121" y="6212509"/>
            <a:ext cx="2172524" cy="552788"/>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a:extLst>
              <a:ext uri="{FF2B5EF4-FFF2-40B4-BE49-F238E27FC236}">
                <a16:creationId xmlns:a16="http://schemas.microsoft.com/office/drawing/2014/main" id="{95156087-FF4D-45ED-A275-93314F978D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p:blipFill>
        <p:spPr bwMode="auto">
          <a:xfrm>
            <a:off x="71660" y="1841521"/>
            <a:ext cx="7770642" cy="437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691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1150"/>
                            </p:stCondLst>
                            <p:childTnLst>
                              <p:par>
                                <p:cTn id="14" presetID="22" presetClass="entr" presetSubtype="8" fill="hold" nodeType="after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2100"/>
                            </p:stCondLst>
                            <p:childTnLst>
                              <p:par>
                                <p:cTn id="18" presetID="22" presetClass="entr" presetSubtype="8" fill="hold" nodeType="afterEffect">
                                  <p:stCondLst>
                                    <p:cond delay="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128"/>
                                        </p:tgtEl>
                                        <p:attrNameLst>
                                          <p:attrName>style.visibility</p:attrName>
                                        </p:attrNameLst>
                                      </p:cBhvr>
                                      <p:to>
                                        <p:strVal val="visible"/>
                                      </p:to>
                                    </p:set>
                                    <p:animEffect transition="in" filter="fade">
                                      <p:cBhvr>
                                        <p:cTn id="23" dur="500"/>
                                        <p:tgtEl>
                                          <p:spTgt spid="5128"/>
                                        </p:tgtEl>
                                      </p:cBhvr>
                                    </p:animEffect>
                                  </p:childTnLst>
                                </p:cTn>
                              </p:par>
                            </p:childTnLst>
                          </p:cTn>
                        </p:par>
                        <p:par>
                          <p:cTn id="24" fill="hold">
                            <p:stCondLst>
                              <p:cond delay="32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7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4200"/>
                            </p:stCondLst>
                            <p:childTnLst>
                              <p:par>
                                <p:cTn id="33" presetID="10" presetClass="entr" presetSubtype="0" fill="hold" nodeType="afterEffect">
                                  <p:stCondLst>
                                    <p:cond delay="0"/>
                                  </p:stCondLst>
                                  <p:childTnLst>
                                    <p:set>
                                      <p:cBhvr>
                                        <p:cTn id="34" dur="1" fill="hold">
                                          <p:stCondLst>
                                            <p:cond delay="0"/>
                                          </p:stCondLst>
                                        </p:cTn>
                                        <p:tgtEl>
                                          <p:spTgt spid="5132"/>
                                        </p:tgtEl>
                                        <p:attrNameLst>
                                          <p:attrName>style.visibility</p:attrName>
                                        </p:attrNameLst>
                                      </p:cBhvr>
                                      <p:to>
                                        <p:strVal val="visible"/>
                                      </p:to>
                                    </p:set>
                                    <p:animEffect transition="in" filter="fade">
                                      <p:cBhvr>
                                        <p:cTn id="35" dur="500"/>
                                        <p:tgtEl>
                                          <p:spTgt spid="5132"/>
                                        </p:tgtEl>
                                      </p:cBhvr>
                                    </p:animEffect>
                                  </p:childTnLst>
                                </p:cTn>
                              </p:par>
                            </p:childTnLst>
                          </p:cTn>
                        </p:par>
                        <p:par>
                          <p:cTn id="36" fill="hold">
                            <p:stCondLst>
                              <p:cond delay="4700"/>
                            </p:stCondLst>
                            <p:childTnLst>
                              <p:par>
                                <p:cTn id="37" presetID="10" presetClass="entr" presetSubtype="0" fill="hold" nodeType="afterEffect">
                                  <p:stCondLst>
                                    <p:cond delay="0"/>
                                  </p:stCondLst>
                                  <p:childTnLst>
                                    <p:set>
                                      <p:cBhvr>
                                        <p:cTn id="38" dur="1" fill="hold">
                                          <p:stCondLst>
                                            <p:cond delay="0"/>
                                          </p:stCondLst>
                                        </p:cTn>
                                        <p:tgtEl>
                                          <p:spTgt spid="5136"/>
                                        </p:tgtEl>
                                        <p:attrNameLst>
                                          <p:attrName>style.visibility</p:attrName>
                                        </p:attrNameLst>
                                      </p:cBhvr>
                                      <p:to>
                                        <p:strVal val="visible"/>
                                      </p:to>
                                    </p:set>
                                    <p:animEffect transition="in" filter="fade">
                                      <p:cBhvr>
                                        <p:cTn id="39" dur="500"/>
                                        <p:tgtEl>
                                          <p:spTgt spid="5136"/>
                                        </p:tgtEl>
                                      </p:cBhvr>
                                    </p:animEffect>
                                  </p:childTnLst>
                                </p:cTn>
                              </p:par>
                              <p:par>
                                <p:cTn id="40" presetID="14" presetClass="entr" presetSubtype="1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xit" presetSubtype="10" fill="hold" nodeType="clickEffect">
                                  <p:stCondLst>
                                    <p:cond delay="0"/>
                                  </p:stCondLst>
                                  <p:childTnLst>
                                    <p:animEffect transition="out" filter="randombar(horizontal)">
                                      <p:cBhvr>
                                        <p:cTn id="46" dur="500"/>
                                        <p:tgtEl>
                                          <p:spTgt spid="5128"/>
                                        </p:tgtEl>
                                      </p:cBhvr>
                                    </p:animEffect>
                                    <p:set>
                                      <p:cBhvr>
                                        <p:cTn id="47" dur="1" fill="hold">
                                          <p:stCondLst>
                                            <p:cond delay="499"/>
                                          </p:stCondLst>
                                        </p:cTn>
                                        <p:tgtEl>
                                          <p:spTgt spid="5128"/>
                                        </p:tgtEl>
                                        <p:attrNameLst>
                                          <p:attrName>style.visibility</p:attrName>
                                        </p:attrNameLst>
                                      </p:cBhvr>
                                      <p:to>
                                        <p:strVal val="hidden"/>
                                      </p:to>
                                    </p:set>
                                  </p:childTnLst>
                                </p:cTn>
                              </p:par>
                              <p:par>
                                <p:cTn id="48" presetID="14" presetClass="exit" presetSubtype="10" fill="hold" nodeType="withEffect">
                                  <p:stCondLst>
                                    <p:cond delay="0"/>
                                  </p:stCondLst>
                                  <p:childTnLst>
                                    <p:animEffect transition="out" filter="randombar(horizontal)">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par>
                                <p:cTn id="51" presetID="14" presetClass="exit" presetSubtype="10" fill="hold" nodeType="withEffect">
                                  <p:stCondLst>
                                    <p:cond delay="0"/>
                                  </p:stCondLst>
                                  <p:childTnLst>
                                    <p:animEffect transition="out" filter="randombar(horizontal)">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4" presetClass="exit" presetSubtype="10" fill="hold" nodeType="withEffect">
                                  <p:stCondLst>
                                    <p:cond delay="0"/>
                                  </p:stCondLst>
                                  <p:childTnLst>
                                    <p:animEffect transition="out" filter="randombar(horizontal)">
                                      <p:cBhvr>
                                        <p:cTn id="55" dur="500"/>
                                        <p:tgtEl>
                                          <p:spTgt spid="5132"/>
                                        </p:tgtEl>
                                      </p:cBhvr>
                                    </p:animEffect>
                                    <p:set>
                                      <p:cBhvr>
                                        <p:cTn id="56" dur="1" fill="hold">
                                          <p:stCondLst>
                                            <p:cond delay="499"/>
                                          </p:stCondLst>
                                        </p:cTn>
                                        <p:tgtEl>
                                          <p:spTgt spid="5132"/>
                                        </p:tgtEl>
                                        <p:attrNameLst>
                                          <p:attrName>style.visibility</p:attrName>
                                        </p:attrNameLst>
                                      </p:cBhvr>
                                      <p:to>
                                        <p:strVal val="hidden"/>
                                      </p:to>
                                    </p:set>
                                  </p:childTnLst>
                                </p:cTn>
                              </p:par>
                              <p:par>
                                <p:cTn id="57" presetID="14" presetClass="exit" presetSubtype="10" fill="hold" nodeType="withEffect">
                                  <p:stCondLst>
                                    <p:cond delay="0"/>
                                  </p:stCondLst>
                                  <p:childTnLst>
                                    <p:animEffect transition="out" filter="randombar(horizontal)">
                                      <p:cBhvr>
                                        <p:cTn id="58" dur="500"/>
                                        <p:tgtEl>
                                          <p:spTgt spid="5136"/>
                                        </p:tgtEl>
                                      </p:cBhvr>
                                    </p:animEffect>
                                    <p:set>
                                      <p:cBhvr>
                                        <p:cTn id="59" dur="1" fill="hold">
                                          <p:stCondLst>
                                            <p:cond delay="499"/>
                                          </p:stCondLst>
                                        </p:cTn>
                                        <p:tgtEl>
                                          <p:spTgt spid="5136"/>
                                        </p:tgtEl>
                                        <p:attrNameLst>
                                          <p:attrName>style.visibility</p:attrName>
                                        </p:attrNameLst>
                                      </p:cBhvr>
                                      <p:to>
                                        <p:strVal val="hidden"/>
                                      </p:to>
                                    </p:set>
                                  </p:childTnLst>
                                </p:cTn>
                              </p:par>
                            </p:childTnLst>
                          </p:cTn>
                        </p:par>
                        <p:par>
                          <p:cTn id="60" fill="hold">
                            <p:stCondLst>
                              <p:cond delay="500"/>
                            </p:stCondLst>
                            <p:childTnLst>
                              <p:par>
                                <p:cTn id="61" presetID="22" presetClass="entr" presetSubtype="8" fill="hold" nodeType="afterEffect">
                                  <p:stCondLst>
                                    <p:cond delay="0"/>
                                  </p:stCondLst>
                                  <p:iterate type="lt">
                                    <p:tmPct val="10000"/>
                                  </p:iterate>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left)">
                                      <p:cBhvr>
                                        <p:cTn id="63" dur="500"/>
                                        <p:tgtEl>
                                          <p:spTgt spid="3">
                                            <p:txEl>
                                              <p:pRg st="3" end="3"/>
                                            </p:txEl>
                                          </p:spTgt>
                                        </p:tgtEl>
                                      </p:cBhvr>
                                    </p:animEffect>
                                  </p:childTnLst>
                                </p:cTn>
                              </p:par>
                            </p:childTnLst>
                          </p:cTn>
                        </p:par>
                        <p:par>
                          <p:cTn id="64" fill="hold">
                            <p:stCondLst>
                              <p:cond delay="1750"/>
                            </p:stCondLst>
                            <p:childTnLst>
                              <p:par>
                                <p:cTn id="65" presetID="22" presetClass="entr" presetSubtype="8" fill="hold" nodeType="afterEffect">
                                  <p:stCondLst>
                                    <p:cond delay="0"/>
                                  </p:stCondLst>
                                  <p:iterate type="lt">
                                    <p:tmPct val="10000"/>
                                  </p:iterate>
                                  <p:childTnLst>
                                    <p:set>
                                      <p:cBhvr>
                                        <p:cTn id="66" dur="1" fill="hold">
                                          <p:stCondLst>
                                            <p:cond delay="0"/>
                                          </p:stCondLst>
                                        </p:cTn>
                                        <p:tgtEl>
                                          <p:spTgt spid="3">
                                            <p:txEl>
                                              <p:pRg st="4" end="4"/>
                                            </p:txEl>
                                          </p:spTgt>
                                        </p:tgtEl>
                                        <p:attrNameLst>
                                          <p:attrName>style.visibility</p:attrName>
                                        </p:attrNameLst>
                                      </p:cBhvr>
                                      <p:to>
                                        <p:strVal val="visible"/>
                                      </p:to>
                                    </p:set>
                                    <p:animEffect transition="in" filter="wipe(left)">
                                      <p:cBhvr>
                                        <p:cTn id="67" dur="500"/>
                                        <p:tgtEl>
                                          <p:spTgt spid="3">
                                            <p:txEl>
                                              <p:pRg st="4" end="4"/>
                                            </p:txEl>
                                          </p:spTgt>
                                        </p:tgtEl>
                                      </p:cBhvr>
                                    </p:animEffect>
                                  </p:childTnLst>
                                </p:cTn>
                              </p:par>
                            </p:childTnLst>
                          </p:cTn>
                        </p:par>
                        <p:par>
                          <p:cTn id="68" fill="hold">
                            <p:stCondLst>
                              <p:cond delay="3550"/>
                            </p:stCondLst>
                            <p:childTnLst>
                              <p:par>
                                <p:cTn id="69" presetID="22" presetClass="entr" presetSubtype="8" fill="hold" nodeType="afterEffect">
                                  <p:stCondLst>
                                    <p:cond delay="0"/>
                                  </p:stCondLst>
                                  <p:iterate type="lt">
                                    <p:tmPct val="10000"/>
                                  </p:iterate>
                                  <p:childTnLst>
                                    <p:set>
                                      <p:cBhvr>
                                        <p:cTn id="70" dur="1" fill="hold">
                                          <p:stCondLst>
                                            <p:cond delay="0"/>
                                          </p:stCondLst>
                                        </p:cTn>
                                        <p:tgtEl>
                                          <p:spTgt spid="3">
                                            <p:txEl>
                                              <p:pRg st="5" end="5"/>
                                            </p:txEl>
                                          </p:spTgt>
                                        </p:tgtEl>
                                        <p:attrNameLst>
                                          <p:attrName>style.visibility</p:attrName>
                                        </p:attrNameLst>
                                      </p:cBhvr>
                                      <p:to>
                                        <p:strVal val="visible"/>
                                      </p:to>
                                    </p:set>
                                    <p:animEffect transition="in" filter="wipe(left)">
                                      <p:cBhvr>
                                        <p:cTn id="71" dur="500"/>
                                        <p:tgtEl>
                                          <p:spTgt spid="3">
                                            <p:txEl>
                                              <p:pRg st="5" end="5"/>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5138"/>
                                        </p:tgtEl>
                                        <p:attrNameLst>
                                          <p:attrName>style.visibility</p:attrName>
                                        </p:attrNameLst>
                                      </p:cBhvr>
                                      <p:to>
                                        <p:strVal val="visible"/>
                                      </p:to>
                                    </p:set>
                                    <p:animEffect transition="in" filter="randombar(horizontal)">
                                      <p:cBhvr>
                                        <p:cTn id="74" dur="500"/>
                                        <p:tgtEl>
                                          <p:spTgt spid="5138"/>
                                        </p:tgtEl>
                                      </p:cBhvr>
                                    </p:animEffect>
                                  </p:childTnLst>
                                </p:cTn>
                              </p:par>
                            </p:childTnLst>
                          </p:cTn>
                        </p:par>
                        <p:par>
                          <p:cTn id="75" fill="hold">
                            <p:stCondLst>
                              <p:cond delay="4450"/>
                            </p:stCondLst>
                            <p:childTnLst>
                              <p:par>
                                <p:cTn id="76" presetID="14" presetClass="entr" presetSubtype="10" fill="hold" nodeType="afterEffect">
                                  <p:stCondLst>
                                    <p:cond delay="0"/>
                                  </p:stCondLst>
                                  <p:childTnLst>
                                    <p:set>
                                      <p:cBhvr>
                                        <p:cTn id="77" dur="1" fill="hold">
                                          <p:stCondLst>
                                            <p:cond delay="0"/>
                                          </p:stCondLst>
                                        </p:cTn>
                                        <p:tgtEl>
                                          <p:spTgt spid="5140"/>
                                        </p:tgtEl>
                                        <p:attrNameLst>
                                          <p:attrName>style.visibility</p:attrName>
                                        </p:attrNameLst>
                                      </p:cBhvr>
                                      <p:to>
                                        <p:strVal val="visible"/>
                                      </p:to>
                                    </p:set>
                                    <p:animEffect transition="in" filter="randombar(horizontal)">
                                      <p:cBhvr>
                                        <p:cTn id="78" dur="500"/>
                                        <p:tgtEl>
                                          <p:spTgt spid="5140"/>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xit" presetSubtype="10" fill="hold" nodeType="clickEffect">
                                  <p:stCondLst>
                                    <p:cond delay="0"/>
                                  </p:stCondLst>
                                  <p:childTnLst>
                                    <p:animEffect transition="out" filter="randombar(horizontal)">
                                      <p:cBhvr>
                                        <p:cTn id="82" dur="500"/>
                                        <p:tgtEl>
                                          <p:spTgt spid="5138"/>
                                        </p:tgtEl>
                                      </p:cBhvr>
                                    </p:animEffect>
                                    <p:set>
                                      <p:cBhvr>
                                        <p:cTn id="83" dur="1" fill="hold">
                                          <p:stCondLst>
                                            <p:cond delay="499"/>
                                          </p:stCondLst>
                                        </p:cTn>
                                        <p:tgtEl>
                                          <p:spTgt spid="5138"/>
                                        </p:tgtEl>
                                        <p:attrNameLst>
                                          <p:attrName>style.visibility</p:attrName>
                                        </p:attrNameLst>
                                      </p:cBhvr>
                                      <p:to>
                                        <p:strVal val="hidden"/>
                                      </p:to>
                                    </p:set>
                                  </p:childTnLst>
                                </p:cTn>
                              </p:par>
                              <p:par>
                                <p:cTn id="84" presetID="14" presetClass="exit" presetSubtype="10" fill="hold" nodeType="withEffect">
                                  <p:stCondLst>
                                    <p:cond delay="0"/>
                                  </p:stCondLst>
                                  <p:childTnLst>
                                    <p:animEffect transition="out" filter="randombar(horizontal)">
                                      <p:cBhvr>
                                        <p:cTn id="85" dur="500"/>
                                        <p:tgtEl>
                                          <p:spTgt spid="5140"/>
                                        </p:tgtEl>
                                      </p:cBhvr>
                                    </p:animEffect>
                                    <p:set>
                                      <p:cBhvr>
                                        <p:cTn id="86" dur="1" fill="hold">
                                          <p:stCondLst>
                                            <p:cond delay="499"/>
                                          </p:stCondLst>
                                        </p:cTn>
                                        <p:tgtEl>
                                          <p:spTgt spid="5140"/>
                                        </p:tgtEl>
                                        <p:attrNameLst>
                                          <p:attrName>style.visibility</p:attrName>
                                        </p:attrNameLst>
                                      </p:cBhvr>
                                      <p:to>
                                        <p:strVal val="hidden"/>
                                      </p:to>
                                    </p:set>
                                  </p:childTnLst>
                                </p:cTn>
                              </p:par>
                            </p:childTnLst>
                          </p:cTn>
                        </p:par>
                        <p:par>
                          <p:cTn id="87" fill="hold">
                            <p:stCondLst>
                              <p:cond delay="500"/>
                            </p:stCondLst>
                            <p:childTnLst>
                              <p:par>
                                <p:cTn id="88" presetID="22" presetClass="entr" presetSubtype="8" fill="hold" nodeType="afterEffect">
                                  <p:stCondLst>
                                    <p:cond delay="0"/>
                                  </p:stCondLst>
                                  <p:iterate type="lt">
                                    <p:tmPct val="10000"/>
                                  </p:iterate>
                                  <p:childTnLst>
                                    <p:set>
                                      <p:cBhvr>
                                        <p:cTn id="89" dur="1" fill="hold">
                                          <p:stCondLst>
                                            <p:cond delay="0"/>
                                          </p:stCondLst>
                                        </p:cTn>
                                        <p:tgtEl>
                                          <p:spTgt spid="3">
                                            <p:txEl>
                                              <p:pRg st="6" end="6"/>
                                            </p:txEl>
                                          </p:spTgt>
                                        </p:tgtEl>
                                        <p:attrNameLst>
                                          <p:attrName>style.visibility</p:attrName>
                                        </p:attrNameLst>
                                      </p:cBhvr>
                                      <p:to>
                                        <p:strVal val="visible"/>
                                      </p:to>
                                    </p:set>
                                    <p:animEffect transition="in" filter="wipe(left)">
                                      <p:cBhvr>
                                        <p:cTn id="90" dur="500"/>
                                        <p:tgtEl>
                                          <p:spTgt spid="3">
                                            <p:txEl>
                                              <p:pRg st="6" end="6"/>
                                            </p:txEl>
                                          </p:spTgt>
                                        </p:tgtEl>
                                      </p:cBhvr>
                                    </p:animEffect>
                                  </p:childTnLst>
                                </p:cTn>
                              </p:par>
                            </p:childTnLst>
                          </p:cTn>
                        </p:par>
                        <p:par>
                          <p:cTn id="91" fill="hold">
                            <p:stCondLst>
                              <p:cond delay="1700"/>
                            </p:stCondLst>
                            <p:childTnLst>
                              <p:par>
                                <p:cTn id="92" presetID="22" presetClass="entr" presetSubtype="8" fill="hold" nodeType="afterEffect">
                                  <p:stCondLst>
                                    <p:cond delay="0"/>
                                  </p:stCondLst>
                                  <p:iterate type="lt">
                                    <p:tmPct val="10000"/>
                                  </p:iterate>
                                  <p:childTnLst>
                                    <p:set>
                                      <p:cBhvr>
                                        <p:cTn id="93" dur="1" fill="hold">
                                          <p:stCondLst>
                                            <p:cond delay="0"/>
                                          </p:stCondLst>
                                        </p:cTn>
                                        <p:tgtEl>
                                          <p:spTgt spid="3">
                                            <p:txEl>
                                              <p:pRg st="7" end="7"/>
                                            </p:txEl>
                                          </p:spTgt>
                                        </p:tgtEl>
                                        <p:attrNameLst>
                                          <p:attrName>style.visibility</p:attrName>
                                        </p:attrNameLst>
                                      </p:cBhvr>
                                      <p:to>
                                        <p:strVal val="visible"/>
                                      </p:to>
                                    </p:set>
                                    <p:animEffect transition="in" filter="wipe(left)">
                                      <p:cBhvr>
                                        <p:cTn id="94" dur="500"/>
                                        <p:tgtEl>
                                          <p:spTgt spid="3">
                                            <p:txEl>
                                              <p:pRg st="7" end="7"/>
                                            </p:txEl>
                                          </p:spTgt>
                                        </p:tgtEl>
                                      </p:cBhvr>
                                    </p:animEffect>
                                  </p:childTnLst>
                                </p:cTn>
                              </p:par>
                            </p:childTnLst>
                          </p:cTn>
                        </p:par>
                        <p:par>
                          <p:cTn id="95" fill="hold">
                            <p:stCondLst>
                              <p:cond delay="2850"/>
                            </p:stCondLst>
                            <p:childTnLst>
                              <p:par>
                                <p:cTn id="96" presetID="22" presetClass="entr" presetSubtype="8" fill="hold" nodeType="afterEffect">
                                  <p:stCondLst>
                                    <p:cond delay="0"/>
                                  </p:stCondLst>
                                  <p:iterate type="lt">
                                    <p:tmPct val="10000"/>
                                  </p:iterate>
                                  <p:childTnLst>
                                    <p:set>
                                      <p:cBhvr>
                                        <p:cTn id="97" dur="1" fill="hold">
                                          <p:stCondLst>
                                            <p:cond delay="0"/>
                                          </p:stCondLst>
                                        </p:cTn>
                                        <p:tgtEl>
                                          <p:spTgt spid="3">
                                            <p:txEl>
                                              <p:pRg st="8" end="8"/>
                                            </p:txEl>
                                          </p:spTgt>
                                        </p:tgtEl>
                                        <p:attrNameLst>
                                          <p:attrName>style.visibility</p:attrName>
                                        </p:attrNameLst>
                                      </p:cBhvr>
                                      <p:to>
                                        <p:strVal val="visible"/>
                                      </p:to>
                                    </p:set>
                                    <p:animEffect transition="in" filter="wipe(left)">
                                      <p:cBhvr>
                                        <p:cTn id="98" dur="500"/>
                                        <p:tgtEl>
                                          <p:spTgt spid="3">
                                            <p:txEl>
                                              <p:pRg st="8" end="8"/>
                                            </p:txEl>
                                          </p:spTgt>
                                        </p:tgtEl>
                                      </p:cBhvr>
                                    </p:animEffect>
                                  </p:childTnLst>
                                </p:cTn>
                              </p:par>
                            </p:childTnLst>
                          </p:cTn>
                        </p:par>
                        <p:par>
                          <p:cTn id="99" fill="hold">
                            <p:stCondLst>
                              <p:cond delay="3800"/>
                            </p:stCondLst>
                            <p:childTnLst>
                              <p:par>
                                <p:cTn id="100" presetID="22" presetClass="entr" presetSubtype="8" fill="hold" nodeType="afterEffect">
                                  <p:stCondLst>
                                    <p:cond delay="0"/>
                                  </p:stCondLst>
                                  <p:iterate type="lt">
                                    <p:tmPct val="10000"/>
                                  </p:iterate>
                                  <p:childTnLst>
                                    <p:set>
                                      <p:cBhvr>
                                        <p:cTn id="101" dur="1" fill="hold">
                                          <p:stCondLst>
                                            <p:cond delay="0"/>
                                          </p:stCondLst>
                                        </p:cTn>
                                        <p:tgtEl>
                                          <p:spTgt spid="3">
                                            <p:txEl>
                                              <p:pRg st="9" end="9"/>
                                            </p:txEl>
                                          </p:spTgt>
                                        </p:tgtEl>
                                        <p:attrNameLst>
                                          <p:attrName>style.visibility</p:attrName>
                                        </p:attrNameLst>
                                      </p:cBhvr>
                                      <p:to>
                                        <p:strVal val="visible"/>
                                      </p:to>
                                    </p:set>
                                    <p:animEffect transition="in" filter="wipe(left)">
                                      <p:cBhvr>
                                        <p:cTn id="102" dur="500"/>
                                        <p:tgtEl>
                                          <p:spTgt spid="3">
                                            <p:txEl>
                                              <p:pRg st="9" end="9"/>
                                            </p:txEl>
                                          </p:spTgt>
                                        </p:tgtEl>
                                      </p:cBhvr>
                                    </p:animEffect>
                                  </p:childTnLst>
                                </p:cTn>
                              </p:par>
                              <p:par>
                                <p:cTn id="103" presetID="14" presetClass="entr" presetSubtype="10"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randombar(horizontal)">
                                      <p:cBhvr>
                                        <p:cTn id="105" dur="500"/>
                                        <p:tgtEl>
                                          <p:spTgt spid="14"/>
                                        </p:tgtEl>
                                      </p:cBhvr>
                                    </p:animEffect>
                                  </p:childTnLst>
                                </p:cTn>
                              </p:par>
                            </p:childTnLst>
                          </p:cTn>
                        </p:par>
                        <p:par>
                          <p:cTn id="106" fill="hold">
                            <p:stCondLst>
                              <p:cond delay="4500"/>
                            </p:stCondLst>
                            <p:childTnLst>
                              <p:par>
                                <p:cTn id="107" presetID="14" presetClass="entr" presetSubtype="10" fill="hold" nodeType="afterEffect">
                                  <p:stCondLst>
                                    <p:cond delay="0"/>
                                  </p:stCondLst>
                                  <p:childTnLst>
                                    <p:set>
                                      <p:cBhvr>
                                        <p:cTn id="108" dur="1" fill="hold">
                                          <p:stCondLst>
                                            <p:cond delay="0"/>
                                          </p:stCondLst>
                                        </p:cTn>
                                        <p:tgtEl>
                                          <p:spTgt spid="5144"/>
                                        </p:tgtEl>
                                        <p:attrNameLst>
                                          <p:attrName>style.visibility</p:attrName>
                                        </p:attrNameLst>
                                      </p:cBhvr>
                                      <p:to>
                                        <p:strVal val="visible"/>
                                      </p:to>
                                    </p:set>
                                    <p:animEffect transition="in" filter="randombar(horizontal)">
                                      <p:cBhvr>
                                        <p:cTn id="109" dur="500"/>
                                        <p:tgtEl>
                                          <p:spTgt spid="5144"/>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xit" presetSubtype="4" fill="hold" nodeType="clickEffect">
                                  <p:stCondLst>
                                    <p:cond delay="0"/>
                                  </p:stCondLst>
                                  <p:childTnLst>
                                    <p:anim calcmode="lin" valueType="num">
                                      <p:cBhvr additive="base">
                                        <p:cTn id="113" dur="500"/>
                                        <p:tgtEl>
                                          <p:spTgt spid="14"/>
                                        </p:tgtEl>
                                        <p:attrNameLst>
                                          <p:attrName>ppt_x</p:attrName>
                                        </p:attrNameLst>
                                      </p:cBhvr>
                                      <p:tavLst>
                                        <p:tav tm="0">
                                          <p:val>
                                            <p:strVal val="ppt_x"/>
                                          </p:val>
                                        </p:tav>
                                        <p:tav tm="100000">
                                          <p:val>
                                            <p:strVal val="ppt_x"/>
                                          </p:val>
                                        </p:tav>
                                      </p:tavLst>
                                    </p:anim>
                                    <p:anim calcmode="lin" valueType="num">
                                      <p:cBhvr additive="base">
                                        <p:cTn id="114" dur="500"/>
                                        <p:tgtEl>
                                          <p:spTgt spid="14"/>
                                        </p:tgtEl>
                                        <p:attrNameLst>
                                          <p:attrName>ppt_y</p:attrName>
                                        </p:attrNameLst>
                                      </p:cBhvr>
                                      <p:tavLst>
                                        <p:tav tm="0">
                                          <p:val>
                                            <p:strVal val="ppt_y"/>
                                          </p:val>
                                        </p:tav>
                                        <p:tav tm="100000">
                                          <p:val>
                                            <p:strVal val="1+ppt_h/2"/>
                                          </p:val>
                                        </p:tav>
                                      </p:tavLst>
                                    </p:anim>
                                    <p:set>
                                      <p:cBhvr>
                                        <p:cTn id="115" dur="1" fill="hold">
                                          <p:stCondLst>
                                            <p:cond delay="499"/>
                                          </p:stCondLst>
                                        </p:cTn>
                                        <p:tgtEl>
                                          <p:spTgt spid="14"/>
                                        </p:tgtEl>
                                        <p:attrNameLst>
                                          <p:attrName>style.visibility</p:attrName>
                                        </p:attrNameLst>
                                      </p:cBhvr>
                                      <p:to>
                                        <p:strVal val="hidden"/>
                                      </p:to>
                                    </p:set>
                                  </p:childTnLst>
                                </p:cTn>
                              </p:par>
                              <p:par>
                                <p:cTn id="116" presetID="2" presetClass="exit" presetSubtype="4" fill="hold" nodeType="withEffect">
                                  <p:stCondLst>
                                    <p:cond delay="0"/>
                                  </p:stCondLst>
                                  <p:childTnLst>
                                    <p:anim calcmode="lin" valueType="num">
                                      <p:cBhvr additive="base">
                                        <p:cTn id="117" dur="500"/>
                                        <p:tgtEl>
                                          <p:spTgt spid="5144"/>
                                        </p:tgtEl>
                                        <p:attrNameLst>
                                          <p:attrName>ppt_x</p:attrName>
                                        </p:attrNameLst>
                                      </p:cBhvr>
                                      <p:tavLst>
                                        <p:tav tm="0">
                                          <p:val>
                                            <p:strVal val="ppt_x"/>
                                          </p:val>
                                        </p:tav>
                                        <p:tav tm="100000">
                                          <p:val>
                                            <p:strVal val="ppt_x"/>
                                          </p:val>
                                        </p:tav>
                                      </p:tavLst>
                                    </p:anim>
                                    <p:anim calcmode="lin" valueType="num">
                                      <p:cBhvr additive="base">
                                        <p:cTn id="118" dur="500"/>
                                        <p:tgtEl>
                                          <p:spTgt spid="5144"/>
                                        </p:tgtEl>
                                        <p:attrNameLst>
                                          <p:attrName>ppt_y</p:attrName>
                                        </p:attrNameLst>
                                      </p:cBhvr>
                                      <p:tavLst>
                                        <p:tav tm="0">
                                          <p:val>
                                            <p:strVal val="ppt_y"/>
                                          </p:val>
                                        </p:tav>
                                        <p:tav tm="100000">
                                          <p:val>
                                            <p:strVal val="1+ppt_h/2"/>
                                          </p:val>
                                        </p:tav>
                                      </p:tavLst>
                                    </p:anim>
                                    <p:set>
                                      <p:cBhvr>
                                        <p:cTn id="119" dur="1" fill="hold">
                                          <p:stCondLst>
                                            <p:cond delay="499"/>
                                          </p:stCondLst>
                                        </p:cTn>
                                        <p:tgtEl>
                                          <p:spTgt spid="5144"/>
                                        </p:tgtEl>
                                        <p:attrNameLst>
                                          <p:attrName>style.visibility</p:attrName>
                                        </p:attrNameLst>
                                      </p:cBhvr>
                                      <p:to>
                                        <p:strVal val="hidden"/>
                                      </p:to>
                                    </p:set>
                                  </p:childTnLst>
                                </p:cTn>
                              </p:par>
                            </p:childTnLst>
                          </p:cTn>
                        </p:par>
                        <p:par>
                          <p:cTn id="120" fill="hold">
                            <p:stCondLst>
                              <p:cond delay="500"/>
                            </p:stCondLst>
                            <p:childTnLst>
                              <p:par>
                                <p:cTn id="121" presetID="22" presetClass="entr" presetSubtype="8" fill="hold" nodeType="afterEffect">
                                  <p:stCondLst>
                                    <p:cond delay="0"/>
                                  </p:stCondLst>
                                  <p:iterate type="lt">
                                    <p:tmPct val="10000"/>
                                  </p:iterate>
                                  <p:childTnLst>
                                    <p:set>
                                      <p:cBhvr>
                                        <p:cTn id="122" dur="1" fill="hold">
                                          <p:stCondLst>
                                            <p:cond delay="0"/>
                                          </p:stCondLst>
                                        </p:cTn>
                                        <p:tgtEl>
                                          <p:spTgt spid="3">
                                            <p:txEl>
                                              <p:pRg st="10" end="10"/>
                                            </p:txEl>
                                          </p:spTgt>
                                        </p:tgtEl>
                                        <p:attrNameLst>
                                          <p:attrName>style.visibility</p:attrName>
                                        </p:attrNameLst>
                                      </p:cBhvr>
                                      <p:to>
                                        <p:strVal val="visible"/>
                                      </p:to>
                                    </p:set>
                                    <p:animEffect transition="in" filter="wipe(left)">
                                      <p:cBhvr>
                                        <p:cTn id="123" dur="500"/>
                                        <p:tgtEl>
                                          <p:spTgt spid="3">
                                            <p:txEl>
                                              <p:pRg st="10" end="10"/>
                                            </p:txEl>
                                          </p:spTgt>
                                        </p:tgtEl>
                                      </p:cBhvr>
                                    </p:animEffect>
                                  </p:childTnLst>
                                </p:cTn>
                              </p:par>
                            </p:childTnLst>
                          </p:cTn>
                        </p:par>
                        <p:par>
                          <p:cTn id="124" fill="hold">
                            <p:stCondLst>
                              <p:cond delay="1800"/>
                            </p:stCondLst>
                            <p:childTnLst>
                              <p:par>
                                <p:cTn id="125" presetID="22" presetClass="entr" presetSubtype="8" fill="hold" nodeType="afterEffect">
                                  <p:stCondLst>
                                    <p:cond delay="0"/>
                                  </p:stCondLst>
                                  <p:iterate type="lt">
                                    <p:tmPct val="10000"/>
                                  </p:iterate>
                                  <p:childTnLst>
                                    <p:set>
                                      <p:cBhvr>
                                        <p:cTn id="126" dur="1" fill="hold">
                                          <p:stCondLst>
                                            <p:cond delay="0"/>
                                          </p:stCondLst>
                                        </p:cTn>
                                        <p:tgtEl>
                                          <p:spTgt spid="3">
                                            <p:txEl>
                                              <p:pRg st="11" end="11"/>
                                            </p:txEl>
                                          </p:spTgt>
                                        </p:tgtEl>
                                        <p:attrNameLst>
                                          <p:attrName>style.visibility</p:attrName>
                                        </p:attrNameLst>
                                      </p:cBhvr>
                                      <p:to>
                                        <p:strVal val="visible"/>
                                      </p:to>
                                    </p:set>
                                    <p:animEffect transition="in" filter="wipe(left)">
                                      <p:cBhvr>
                                        <p:cTn id="127" dur="500"/>
                                        <p:tgtEl>
                                          <p:spTgt spid="3">
                                            <p:txEl>
                                              <p:pRg st="11" end="11"/>
                                            </p:txEl>
                                          </p:spTgt>
                                        </p:tgtEl>
                                      </p:cBhvr>
                                    </p:animEffect>
                                  </p:childTnLst>
                                </p:cTn>
                              </p:par>
                            </p:childTnLst>
                          </p:cTn>
                        </p:par>
                        <p:par>
                          <p:cTn id="128" fill="hold">
                            <p:stCondLst>
                              <p:cond delay="2750"/>
                            </p:stCondLst>
                            <p:childTnLst>
                              <p:par>
                                <p:cTn id="129" presetID="22" presetClass="entr" presetSubtype="8" fill="hold" nodeType="afterEffect">
                                  <p:stCondLst>
                                    <p:cond delay="0"/>
                                  </p:stCondLst>
                                  <p:iterate type="lt">
                                    <p:tmPct val="10000"/>
                                  </p:iterate>
                                  <p:childTnLst>
                                    <p:set>
                                      <p:cBhvr>
                                        <p:cTn id="130" dur="1" fill="hold">
                                          <p:stCondLst>
                                            <p:cond delay="0"/>
                                          </p:stCondLst>
                                        </p:cTn>
                                        <p:tgtEl>
                                          <p:spTgt spid="3">
                                            <p:txEl>
                                              <p:pRg st="12" end="12"/>
                                            </p:txEl>
                                          </p:spTgt>
                                        </p:tgtEl>
                                        <p:attrNameLst>
                                          <p:attrName>style.visibility</p:attrName>
                                        </p:attrNameLst>
                                      </p:cBhvr>
                                      <p:to>
                                        <p:strVal val="visible"/>
                                      </p:to>
                                    </p:set>
                                    <p:animEffect transition="in" filter="wipe(left)">
                                      <p:cBhvr>
                                        <p:cTn id="131" dur="500"/>
                                        <p:tgtEl>
                                          <p:spTgt spid="3">
                                            <p:txEl>
                                              <p:pRg st="12" end="12"/>
                                            </p:txEl>
                                          </p:spTgt>
                                        </p:tgtEl>
                                      </p:cBhvr>
                                    </p:animEffect>
                                  </p:childTnLst>
                                </p:cTn>
                              </p:par>
                              <p:par>
                                <p:cTn id="132" presetID="14" presetClass="entr" presetSubtype="10" fill="hold" nodeType="withEffect">
                                  <p:stCondLst>
                                    <p:cond delay="0"/>
                                  </p:stCondLst>
                                  <p:childTnLst>
                                    <p:set>
                                      <p:cBhvr>
                                        <p:cTn id="133" dur="1" fill="hold">
                                          <p:stCondLst>
                                            <p:cond delay="0"/>
                                          </p:stCondLst>
                                        </p:cTn>
                                        <p:tgtEl>
                                          <p:spTgt spid="5146"/>
                                        </p:tgtEl>
                                        <p:attrNameLst>
                                          <p:attrName>style.visibility</p:attrName>
                                        </p:attrNameLst>
                                      </p:cBhvr>
                                      <p:to>
                                        <p:strVal val="visible"/>
                                      </p:to>
                                    </p:set>
                                    <p:animEffect transition="in" filter="randombar(horizontal)">
                                      <p:cBhvr>
                                        <p:cTn id="134" dur="500"/>
                                        <p:tgtEl>
                                          <p:spTgt spid="5146"/>
                                        </p:tgtEl>
                                      </p:cBhvr>
                                    </p:animEffect>
                                  </p:childTnLst>
                                </p:cTn>
                              </p:par>
                            </p:childTnLst>
                          </p:cTn>
                        </p:par>
                        <p:par>
                          <p:cTn id="135" fill="hold">
                            <p:stCondLst>
                              <p:cond delay="3500"/>
                            </p:stCondLst>
                            <p:childTnLst>
                              <p:par>
                                <p:cTn id="136" presetID="22" presetClass="entr" presetSubtype="4" fill="hold" nodeType="afterEffect">
                                  <p:stCondLst>
                                    <p:cond delay="0"/>
                                  </p:stCondLst>
                                  <p:childTnLst>
                                    <p:set>
                                      <p:cBhvr>
                                        <p:cTn id="137" dur="1" fill="hold">
                                          <p:stCondLst>
                                            <p:cond delay="0"/>
                                          </p:stCondLst>
                                        </p:cTn>
                                        <p:tgtEl>
                                          <p:spTgt spid="5148"/>
                                        </p:tgtEl>
                                        <p:attrNameLst>
                                          <p:attrName>style.visibility</p:attrName>
                                        </p:attrNameLst>
                                      </p:cBhvr>
                                      <p:to>
                                        <p:strVal val="visible"/>
                                      </p:to>
                                    </p:set>
                                    <p:animEffect transition="in" filter="wipe(down)">
                                      <p:cBhvr>
                                        <p:cTn id="138" dur="500"/>
                                        <p:tgtEl>
                                          <p:spTgt spid="5148"/>
                                        </p:tgtEl>
                                      </p:cBhvr>
                                    </p:animEffect>
                                  </p:childTnLst>
                                </p:cTn>
                              </p:par>
                            </p:childTnLst>
                          </p:cTn>
                        </p:par>
                      </p:childTnLst>
                    </p:cTn>
                  </p:par>
                  <p:par>
                    <p:cTn id="139" fill="hold">
                      <p:stCondLst>
                        <p:cond delay="indefinite"/>
                      </p:stCondLst>
                      <p:childTnLst>
                        <p:par>
                          <p:cTn id="140" fill="hold">
                            <p:stCondLst>
                              <p:cond delay="0"/>
                            </p:stCondLst>
                            <p:childTnLst>
                              <p:par>
                                <p:cTn id="141" presetID="53" presetClass="exit" presetSubtype="32" fill="hold" nodeType="clickEffect">
                                  <p:stCondLst>
                                    <p:cond delay="0"/>
                                  </p:stCondLst>
                                  <p:childTnLst>
                                    <p:anim calcmode="lin" valueType="num">
                                      <p:cBhvr>
                                        <p:cTn id="142" dur="500"/>
                                        <p:tgtEl>
                                          <p:spTgt spid="5146"/>
                                        </p:tgtEl>
                                        <p:attrNameLst>
                                          <p:attrName>ppt_w</p:attrName>
                                        </p:attrNameLst>
                                      </p:cBhvr>
                                      <p:tavLst>
                                        <p:tav tm="0">
                                          <p:val>
                                            <p:strVal val="ppt_w"/>
                                          </p:val>
                                        </p:tav>
                                        <p:tav tm="100000">
                                          <p:val>
                                            <p:fltVal val="0"/>
                                          </p:val>
                                        </p:tav>
                                      </p:tavLst>
                                    </p:anim>
                                    <p:anim calcmode="lin" valueType="num">
                                      <p:cBhvr>
                                        <p:cTn id="143" dur="500"/>
                                        <p:tgtEl>
                                          <p:spTgt spid="5146"/>
                                        </p:tgtEl>
                                        <p:attrNameLst>
                                          <p:attrName>ppt_h</p:attrName>
                                        </p:attrNameLst>
                                      </p:cBhvr>
                                      <p:tavLst>
                                        <p:tav tm="0">
                                          <p:val>
                                            <p:strVal val="ppt_h"/>
                                          </p:val>
                                        </p:tav>
                                        <p:tav tm="100000">
                                          <p:val>
                                            <p:fltVal val="0"/>
                                          </p:val>
                                        </p:tav>
                                      </p:tavLst>
                                    </p:anim>
                                    <p:animEffect transition="out" filter="fade">
                                      <p:cBhvr>
                                        <p:cTn id="144" dur="500"/>
                                        <p:tgtEl>
                                          <p:spTgt spid="5146"/>
                                        </p:tgtEl>
                                      </p:cBhvr>
                                    </p:animEffect>
                                    <p:set>
                                      <p:cBhvr>
                                        <p:cTn id="145" dur="1" fill="hold">
                                          <p:stCondLst>
                                            <p:cond delay="499"/>
                                          </p:stCondLst>
                                        </p:cTn>
                                        <p:tgtEl>
                                          <p:spTgt spid="5146"/>
                                        </p:tgtEl>
                                        <p:attrNameLst>
                                          <p:attrName>style.visibility</p:attrName>
                                        </p:attrNameLst>
                                      </p:cBhvr>
                                      <p:to>
                                        <p:strVal val="hidden"/>
                                      </p:to>
                                    </p:set>
                                  </p:childTnLst>
                                </p:cTn>
                              </p:par>
                              <p:par>
                                <p:cTn id="146" presetID="53" presetClass="exit" presetSubtype="32" fill="hold" nodeType="withEffect">
                                  <p:stCondLst>
                                    <p:cond delay="0"/>
                                  </p:stCondLst>
                                  <p:childTnLst>
                                    <p:anim calcmode="lin" valueType="num">
                                      <p:cBhvr>
                                        <p:cTn id="147" dur="500"/>
                                        <p:tgtEl>
                                          <p:spTgt spid="5148"/>
                                        </p:tgtEl>
                                        <p:attrNameLst>
                                          <p:attrName>ppt_w</p:attrName>
                                        </p:attrNameLst>
                                      </p:cBhvr>
                                      <p:tavLst>
                                        <p:tav tm="0">
                                          <p:val>
                                            <p:strVal val="ppt_w"/>
                                          </p:val>
                                        </p:tav>
                                        <p:tav tm="100000">
                                          <p:val>
                                            <p:fltVal val="0"/>
                                          </p:val>
                                        </p:tav>
                                      </p:tavLst>
                                    </p:anim>
                                    <p:anim calcmode="lin" valueType="num">
                                      <p:cBhvr>
                                        <p:cTn id="148" dur="500"/>
                                        <p:tgtEl>
                                          <p:spTgt spid="5148"/>
                                        </p:tgtEl>
                                        <p:attrNameLst>
                                          <p:attrName>ppt_h</p:attrName>
                                        </p:attrNameLst>
                                      </p:cBhvr>
                                      <p:tavLst>
                                        <p:tav tm="0">
                                          <p:val>
                                            <p:strVal val="ppt_h"/>
                                          </p:val>
                                        </p:tav>
                                        <p:tav tm="100000">
                                          <p:val>
                                            <p:fltVal val="0"/>
                                          </p:val>
                                        </p:tav>
                                      </p:tavLst>
                                    </p:anim>
                                    <p:animEffect transition="out" filter="fade">
                                      <p:cBhvr>
                                        <p:cTn id="149" dur="500"/>
                                        <p:tgtEl>
                                          <p:spTgt spid="5148"/>
                                        </p:tgtEl>
                                      </p:cBhvr>
                                    </p:animEffect>
                                    <p:set>
                                      <p:cBhvr>
                                        <p:cTn id="150" dur="1" fill="hold">
                                          <p:stCondLst>
                                            <p:cond delay="499"/>
                                          </p:stCondLst>
                                        </p:cTn>
                                        <p:tgtEl>
                                          <p:spTgt spid="5148"/>
                                        </p:tgtEl>
                                        <p:attrNameLst>
                                          <p:attrName>style.visibility</p:attrName>
                                        </p:attrNameLst>
                                      </p:cBhvr>
                                      <p:to>
                                        <p:strVal val="hidden"/>
                                      </p:to>
                                    </p:set>
                                  </p:childTnLst>
                                </p:cTn>
                              </p:par>
                            </p:childTnLst>
                          </p:cTn>
                        </p:par>
                        <p:par>
                          <p:cTn id="151" fill="hold">
                            <p:stCondLst>
                              <p:cond delay="500"/>
                            </p:stCondLst>
                            <p:childTnLst>
                              <p:par>
                                <p:cTn id="152" presetID="22" presetClass="entr" presetSubtype="8" fill="hold" nodeType="afterEffect">
                                  <p:stCondLst>
                                    <p:cond delay="0"/>
                                  </p:stCondLst>
                                  <p:iterate type="lt">
                                    <p:tmPct val="10000"/>
                                  </p:iterate>
                                  <p:childTnLst>
                                    <p:set>
                                      <p:cBhvr>
                                        <p:cTn id="153" dur="1" fill="hold">
                                          <p:stCondLst>
                                            <p:cond delay="0"/>
                                          </p:stCondLst>
                                        </p:cTn>
                                        <p:tgtEl>
                                          <p:spTgt spid="3">
                                            <p:txEl>
                                              <p:pRg st="13" end="13"/>
                                            </p:txEl>
                                          </p:spTgt>
                                        </p:tgtEl>
                                        <p:attrNameLst>
                                          <p:attrName>style.visibility</p:attrName>
                                        </p:attrNameLst>
                                      </p:cBhvr>
                                      <p:to>
                                        <p:strVal val="visible"/>
                                      </p:to>
                                    </p:set>
                                    <p:animEffect transition="in" filter="wipe(left)">
                                      <p:cBhvr>
                                        <p:cTn id="154" dur="500"/>
                                        <p:tgtEl>
                                          <p:spTgt spid="3">
                                            <p:txEl>
                                              <p:pRg st="13" end="13"/>
                                            </p:txEl>
                                          </p:spTgt>
                                        </p:tgtEl>
                                      </p:cBhvr>
                                    </p:animEffect>
                                  </p:childTnLst>
                                </p:cTn>
                              </p:par>
                              <p:par>
                                <p:cTn id="155" presetID="14" presetClass="entr" presetSubtype="10" fill="hold" nodeType="withEffect">
                                  <p:stCondLst>
                                    <p:cond delay="0"/>
                                  </p:stCondLst>
                                  <p:childTnLst>
                                    <p:set>
                                      <p:cBhvr>
                                        <p:cTn id="156" dur="1" fill="hold">
                                          <p:stCondLst>
                                            <p:cond delay="0"/>
                                          </p:stCondLst>
                                        </p:cTn>
                                        <p:tgtEl>
                                          <p:spTgt spid="5150"/>
                                        </p:tgtEl>
                                        <p:attrNameLst>
                                          <p:attrName>style.visibility</p:attrName>
                                        </p:attrNameLst>
                                      </p:cBhvr>
                                      <p:to>
                                        <p:strVal val="visible"/>
                                      </p:to>
                                    </p:set>
                                    <p:animEffect transition="in" filter="randombar(horizontal)">
                                      <p:cBhvr>
                                        <p:cTn id="157" dur="500"/>
                                        <p:tgtEl>
                                          <p:spTgt spid="5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Лучшие районы, кварталы и улицы Польши на карте - список, названия, фото">
            <a:extLst>
              <a:ext uri="{FF2B5EF4-FFF2-40B4-BE49-F238E27FC236}">
                <a16:creationId xmlns:a16="http://schemas.microsoft.com/office/drawing/2014/main" id="{147AB654-E136-441E-A898-0D046C2E3B5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contrast="-40000"/>
                    </a14:imgEffect>
                  </a14:imgLayer>
                </a14:imgProps>
              </a:ext>
              <a:ext uri="{28A0092B-C50C-407E-A947-70E740481C1C}">
                <a14:useLocalDpi xmlns:a14="http://schemas.microsoft.com/office/drawing/2010/main" val="0"/>
              </a:ext>
            </a:extLst>
          </a:blip>
          <a:srcRect t="4922" b="1070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98920D53-1264-4EEB-8E82-3E0FDC8254C3}"/>
              </a:ext>
            </a:extLst>
          </p:cNvPr>
          <p:cNvSpPr>
            <a:spLocks noGrp="1"/>
          </p:cNvSpPr>
          <p:nvPr>
            <p:ph type="title"/>
          </p:nvPr>
        </p:nvSpPr>
        <p:spPr/>
        <p:txBody>
          <a:bodyPr/>
          <a:lstStyle/>
          <a:p>
            <a:r>
              <a:rPr lang="en-US" dirty="0"/>
              <a:t>Number of working people in the sectors</a:t>
            </a:r>
            <a:endParaRPr lang="ru-RU" dirty="0"/>
          </a:p>
        </p:txBody>
      </p:sp>
      <p:sp>
        <p:nvSpPr>
          <p:cNvPr id="3" name="Объект 2">
            <a:extLst>
              <a:ext uri="{FF2B5EF4-FFF2-40B4-BE49-F238E27FC236}">
                <a16:creationId xmlns:a16="http://schemas.microsoft.com/office/drawing/2014/main" id="{BBDD8287-E19B-44DA-B6E3-20FE4774F65F}"/>
              </a:ext>
            </a:extLst>
          </p:cNvPr>
          <p:cNvSpPr>
            <a:spLocks noGrp="1"/>
          </p:cNvSpPr>
          <p:nvPr>
            <p:ph idx="1"/>
          </p:nvPr>
        </p:nvSpPr>
        <p:spPr>
          <a:xfrm>
            <a:off x="466725" y="1730376"/>
            <a:ext cx="5257800" cy="5041898"/>
          </a:xfrm>
        </p:spPr>
        <p:txBody>
          <a:bodyPr>
            <a:normAutofit fontScale="85000" lnSpcReduction="20000"/>
          </a:bodyPr>
          <a:lstStyle/>
          <a:p>
            <a:r>
              <a:rPr lang="en-US" b="1" dirty="0"/>
              <a:t>Primary sector</a:t>
            </a:r>
            <a:r>
              <a:rPr lang="en-US" dirty="0"/>
              <a:t>: About 11% of the working age population is employed in the primary sector.</a:t>
            </a:r>
          </a:p>
          <a:p>
            <a:r>
              <a:rPr lang="en-US" b="1" dirty="0"/>
              <a:t>Secondary Sector</a:t>
            </a:r>
            <a:r>
              <a:rPr lang="en-US" dirty="0"/>
              <a:t>: About 30% of the population is employed in the secondary sector.</a:t>
            </a:r>
          </a:p>
          <a:p>
            <a:r>
              <a:rPr lang="en-US" b="1" dirty="0"/>
              <a:t>Tertiary Sector</a:t>
            </a:r>
            <a:r>
              <a:rPr lang="en-US" dirty="0"/>
              <a:t>: Nearly 59% of the population is employed in the tertiary sector.</a:t>
            </a:r>
          </a:p>
          <a:p>
            <a:r>
              <a:rPr lang="en-US" b="1" dirty="0"/>
              <a:t>Quaternary Sector</a:t>
            </a:r>
            <a:r>
              <a:rPr lang="en-US" dirty="0"/>
              <a:t>: About 2% of the labor force is employed in the fourth sector.</a:t>
            </a:r>
          </a:p>
          <a:p>
            <a:r>
              <a:rPr lang="en-US" b="1" dirty="0"/>
              <a:t>Quinary Sector</a:t>
            </a:r>
            <a:r>
              <a:rPr lang="en-US" dirty="0"/>
              <a:t>: The fifth sector covers a small proportion of the population and includes the highest levels of government and political positions.</a:t>
            </a:r>
            <a:endParaRPr lang="ru-RU" dirty="0"/>
          </a:p>
        </p:txBody>
      </p:sp>
      <p:graphicFrame>
        <p:nvGraphicFramePr>
          <p:cNvPr id="4" name="Диаграмма 3">
            <a:extLst>
              <a:ext uri="{FF2B5EF4-FFF2-40B4-BE49-F238E27FC236}">
                <a16:creationId xmlns:a16="http://schemas.microsoft.com/office/drawing/2014/main" id="{17CE99D8-8D06-4076-B70D-DD8847FDA6DC}"/>
              </a:ext>
            </a:extLst>
          </p:cNvPr>
          <p:cNvGraphicFramePr>
            <a:graphicFrameLocks/>
          </p:cNvGraphicFramePr>
          <p:nvPr>
            <p:extLst>
              <p:ext uri="{D42A27DB-BD31-4B8C-83A1-F6EECF244321}">
                <p14:modId xmlns:p14="http://schemas.microsoft.com/office/powerpoint/2010/main" val="3441501237"/>
              </p:ext>
            </p:extLst>
          </p:nvPr>
        </p:nvGraphicFramePr>
        <p:xfrm>
          <a:off x="5133975" y="1317625"/>
          <a:ext cx="7058025" cy="5540375"/>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6" descr="Флаг">
            <a:extLst>
              <a:ext uri="{FF2B5EF4-FFF2-40B4-BE49-F238E27FC236}">
                <a16:creationId xmlns:a16="http://schemas.microsoft.com/office/drawing/2014/main" id="{99E5B6CD-D5C2-4437-808F-85CDA72E9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0" y="0"/>
            <a:ext cx="1524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66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2100"/>
                            </p:stCondLst>
                            <p:childTnLst>
                              <p:par>
                                <p:cTn id="9" presetID="21" presetClass="entr" presetSubtype="1" fill="hold" grpId="0" nodeType="afterEffect">
                                  <p:stCondLst>
                                    <p:cond delay="0"/>
                                  </p:stCondLst>
                                  <p:childTnLst>
                                    <p:set>
                                      <p:cBhvr>
                                        <p:cTn id="10"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heel(1)">
                                      <p:cBhvr>
                                        <p:cTn id="11" dur="3000"/>
                                        <p:tgtEl>
                                          <p:spTgt spid="4">
                                            <p:graphicEl>
                                              <a:chart seriesIdx="-3" categoryIdx="-3" bldStep="gridLegend"/>
                                            </p:graphicEl>
                                          </p:spTgt>
                                        </p:tgtEl>
                                      </p:cBhvr>
                                    </p:animEffect>
                                  </p:childTnLst>
                                </p:cTn>
                              </p:par>
                            </p:childTnLst>
                          </p:cTn>
                        </p:par>
                        <p:par>
                          <p:cTn id="12" fill="hold">
                            <p:stCondLst>
                              <p:cond delay="5100"/>
                            </p:stCondLst>
                            <p:childTnLst>
                              <p:par>
                                <p:cTn id="13" presetID="21" presetClass="entr" presetSubtype="1" fill="hold" grpId="0" nodeType="afterEffect">
                                  <p:stCondLst>
                                    <p:cond delay="0"/>
                                  </p:stCondLst>
                                  <p:childTnLst>
                                    <p:set>
                                      <p:cBhvr>
                                        <p:cTn id="14"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heel(1)">
                                      <p:cBhvr>
                                        <p:cTn id="15" dur="3000"/>
                                        <p:tgtEl>
                                          <p:spTgt spid="4">
                                            <p:graphicEl>
                                              <a:chart seriesIdx="-4" categoryIdx="0" bldStep="category"/>
                                            </p:graphicEl>
                                          </p:spTgt>
                                        </p:tgtEl>
                                      </p:cBhvr>
                                    </p:animEffect>
                                  </p:childTnLst>
                                </p:cTn>
                              </p:par>
                            </p:childTnLst>
                          </p:cTn>
                        </p:par>
                        <p:par>
                          <p:cTn id="16" fill="hold">
                            <p:stCondLst>
                              <p:cond delay="8100"/>
                            </p:stCondLst>
                            <p:childTnLst>
                              <p:par>
                                <p:cTn id="17" presetID="21" presetClass="entr" presetSubtype="1" fill="hold" grpId="0" nodeType="after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heel(1)">
                                      <p:cBhvr>
                                        <p:cTn id="19" dur="3000"/>
                                        <p:tgtEl>
                                          <p:spTgt spid="4">
                                            <p:graphicEl>
                                              <a:chart seriesIdx="-4" categoryIdx="1" bldStep="category"/>
                                            </p:graphicEl>
                                          </p:spTgt>
                                        </p:tgtEl>
                                      </p:cBhvr>
                                    </p:animEffect>
                                  </p:childTnLst>
                                </p:cTn>
                              </p:par>
                            </p:childTnLst>
                          </p:cTn>
                        </p:par>
                        <p:par>
                          <p:cTn id="20" fill="hold">
                            <p:stCondLst>
                              <p:cond delay="11100"/>
                            </p:stCondLst>
                            <p:childTnLst>
                              <p:par>
                                <p:cTn id="21" presetID="21" presetClass="entr" presetSubtype="1" fill="hold" grpId="0" nodeType="afterEffect">
                                  <p:stCondLst>
                                    <p:cond delay="0"/>
                                  </p:stCondLst>
                                  <p:childTnLst>
                                    <p:set>
                                      <p:cBhvr>
                                        <p:cTn id="22"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heel(1)">
                                      <p:cBhvr>
                                        <p:cTn id="23" dur="3000"/>
                                        <p:tgtEl>
                                          <p:spTgt spid="4">
                                            <p:graphicEl>
                                              <a:chart seriesIdx="-4" categoryIdx="2" bldStep="category"/>
                                            </p:graphicEl>
                                          </p:spTgt>
                                        </p:tgtEl>
                                      </p:cBhvr>
                                    </p:animEffect>
                                  </p:childTnLst>
                                </p:cTn>
                              </p:par>
                            </p:childTnLst>
                          </p:cTn>
                        </p:par>
                        <p:par>
                          <p:cTn id="24" fill="hold">
                            <p:stCondLst>
                              <p:cond delay="14100"/>
                            </p:stCondLst>
                            <p:childTnLst>
                              <p:par>
                                <p:cTn id="25" presetID="21" presetClass="entr" presetSubtype="1" fill="hold" grpId="0" nodeType="afterEffect">
                                  <p:stCondLst>
                                    <p:cond delay="0"/>
                                  </p:stCondLst>
                                  <p:childTnLst>
                                    <p:set>
                                      <p:cBhvr>
                                        <p:cTn id="26"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heel(1)">
                                      <p:cBhvr>
                                        <p:cTn id="27" dur="3000"/>
                                        <p:tgtEl>
                                          <p:spTgt spid="4">
                                            <p:graphicEl>
                                              <a:chart seriesIdx="-4" categoryIdx="3" bldStep="category"/>
                                            </p:graphicEl>
                                          </p:spTgt>
                                        </p:tgtEl>
                                      </p:cBhvr>
                                    </p:animEffect>
                                  </p:childTnLst>
                                </p:cTn>
                              </p:par>
                            </p:childTnLst>
                          </p:cTn>
                        </p:par>
                        <p:par>
                          <p:cTn id="28" fill="hold">
                            <p:stCondLst>
                              <p:cond delay="17100"/>
                            </p:stCondLst>
                            <p:childTnLst>
                              <p:par>
                                <p:cTn id="29" presetID="21" presetClass="entr" presetSubtype="1" fill="hold" grpId="0" nodeType="afterEffect">
                                  <p:stCondLst>
                                    <p:cond delay="0"/>
                                  </p:stCondLst>
                                  <p:childTnLst>
                                    <p:set>
                                      <p:cBhvr>
                                        <p:cTn id="30"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wheel(1)">
                                      <p:cBhvr>
                                        <p:cTn id="31" dur="3000"/>
                                        <p:tgtEl>
                                          <p:spTgt spid="4">
                                            <p:graphicEl>
                                              <a:chart seriesIdx="-4" categoryIdx="4" bldStep="category"/>
                                            </p:graphicEl>
                                          </p:spTgt>
                                        </p:tgtEl>
                                      </p:cBhvr>
                                    </p:animEffect>
                                  </p:childTnLst>
                                </p:cTn>
                              </p:par>
                              <p:par>
                                <p:cTn id="32" presetID="22" presetClass="entr" presetSubtype="8" fill="hold" nodeType="withEffect">
                                  <p:stCondLst>
                                    <p:cond delay="0"/>
                                  </p:stCondLst>
                                  <p:iterate type="lt">
                                    <p:tmPct val="7000"/>
                                  </p:iterate>
                                  <p:childTnLst>
                                    <p:set>
                                      <p:cBhvr>
                                        <p:cTn id="33" dur="1" fill="hold">
                                          <p:stCondLst>
                                            <p:cond delay="0"/>
                                          </p:stCondLst>
                                        </p:cTn>
                                        <p:tgtEl>
                                          <p:spTgt spid="3">
                                            <p:txEl>
                                              <p:pRg st="0" end="0"/>
                                            </p:txEl>
                                          </p:spTgt>
                                        </p:tgtEl>
                                        <p:attrNameLst>
                                          <p:attrName>style.visibility</p:attrName>
                                        </p:attrNameLst>
                                      </p:cBhvr>
                                      <p:to>
                                        <p:strVal val="visible"/>
                                      </p:to>
                                    </p:set>
                                    <p:animEffect transition="in" filter="wipe(left)">
                                      <p:cBhvr>
                                        <p:cTn id="34" dur="500"/>
                                        <p:tgtEl>
                                          <p:spTgt spid="3">
                                            <p:txEl>
                                              <p:pRg st="0" end="0"/>
                                            </p:txEl>
                                          </p:spTgt>
                                        </p:tgtEl>
                                      </p:cBhvr>
                                    </p:animEffect>
                                  </p:childTnLst>
                                </p:cTn>
                              </p:par>
                            </p:childTnLst>
                          </p:cTn>
                        </p:par>
                        <p:par>
                          <p:cTn id="35" fill="hold">
                            <p:stCondLst>
                              <p:cond delay="20225"/>
                            </p:stCondLst>
                            <p:childTnLst>
                              <p:par>
                                <p:cTn id="36" presetID="22" presetClass="entr" presetSubtype="8" fill="hold" nodeType="afterEffect">
                                  <p:stCondLst>
                                    <p:cond delay="0"/>
                                  </p:stCondLst>
                                  <p:iterate type="lt">
                                    <p:tmPct val="7000"/>
                                  </p:iterate>
                                  <p:childTnLst>
                                    <p:set>
                                      <p:cBhvr>
                                        <p:cTn id="37" dur="1" fill="hold">
                                          <p:stCondLst>
                                            <p:cond delay="0"/>
                                          </p:stCondLst>
                                        </p:cTn>
                                        <p:tgtEl>
                                          <p:spTgt spid="3">
                                            <p:txEl>
                                              <p:pRg st="1" end="1"/>
                                            </p:txEl>
                                          </p:spTgt>
                                        </p:tgtEl>
                                        <p:attrNameLst>
                                          <p:attrName>style.visibility</p:attrName>
                                        </p:attrNameLst>
                                      </p:cBhvr>
                                      <p:to>
                                        <p:strVal val="visible"/>
                                      </p:to>
                                    </p:set>
                                    <p:animEffect transition="in" filter="wipe(left)">
                                      <p:cBhvr>
                                        <p:cTn id="38" dur="500"/>
                                        <p:tgtEl>
                                          <p:spTgt spid="3">
                                            <p:txEl>
                                              <p:pRg st="1" end="1"/>
                                            </p:txEl>
                                          </p:spTgt>
                                        </p:tgtEl>
                                      </p:cBhvr>
                                    </p:animEffect>
                                  </p:childTnLst>
                                </p:cTn>
                              </p:par>
                            </p:childTnLst>
                          </p:cTn>
                        </p:par>
                        <p:par>
                          <p:cTn id="39" fill="hold">
                            <p:stCondLst>
                              <p:cond delay="23140"/>
                            </p:stCondLst>
                            <p:childTnLst>
                              <p:par>
                                <p:cTn id="40" presetID="22" presetClass="entr" presetSubtype="8" fill="hold" nodeType="afterEffect">
                                  <p:stCondLst>
                                    <p:cond delay="0"/>
                                  </p:stCondLst>
                                  <p:iterate type="lt">
                                    <p:tmPct val="7000"/>
                                  </p:iterate>
                                  <p:childTnLst>
                                    <p:set>
                                      <p:cBhvr>
                                        <p:cTn id="41" dur="1" fill="hold">
                                          <p:stCondLst>
                                            <p:cond delay="0"/>
                                          </p:stCondLst>
                                        </p:cTn>
                                        <p:tgtEl>
                                          <p:spTgt spid="3">
                                            <p:txEl>
                                              <p:pRg st="2" end="2"/>
                                            </p:txEl>
                                          </p:spTgt>
                                        </p:tgtEl>
                                        <p:attrNameLst>
                                          <p:attrName>style.visibility</p:attrName>
                                        </p:attrNameLst>
                                      </p:cBhvr>
                                      <p:to>
                                        <p:strVal val="visible"/>
                                      </p:to>
                                    </p:set>
                                    <p:animEffect transition="in" filter="wipe(left)">
                                      <p:cBhvr>
                                        <p:cTn id="42" dur="500"/>
                                        <p:tgtEl>
                                          <p:spTgt spid="3">
                                            <p:txEl>
                                              <p:pRg st="2" end="2"/>
                                            </p:txEl>
                                          </p:spTgt>
                                        </p:tgtEl>
                                      </p:cBhvr>
                                    </p:animEffect>
                                  </p:childTnLst>
                                </p:cTn>
                              </p:par>
                            </p:childTnLst>
                          </p:cTn>
                        </p:par>
                        <p:par>
                          <p:cTn id="43" fill="hold">
                            <p:stCondLst>
                              <p:cond delay="26020"/>
                            </p:stCondLst>
                            <p:childTnLst>
                              <p:par>
                                <p:cTn id="44" presetID="22" presetClass="entr" presetSubtype="8" fill="hold" nodeType="afterEffect">
                                  <p:stCondLst>
                                    <p:cond delay="0"/>
                                  </p:stCondLst>
                                  <p:iterate type="lt">
                                    <p:tmPct val="7000"/>
                                  </p:iterate>
                                  <p:childTnLst>
                                    <p:set>
                                      <p:cBhvr>
                                        <p:cTn id="45" dur="1" fill="hold">
                                          <p:stCondLst>
                                            <p:cond delay="0"/>
                                          </p:stCondLst>
                                        </p:cTn>
                                        <p:tgtEl>
                                          <p:spTgt spid="3">
                                            <p:txEl>
                                              <p:pRg st="3" end="3"/>
                                            </p:txEl>
                                          </p:spTgt>
                                        </p:tgtEl>
                                        <p:attrNameLst>
                                          <p:attrName>style.visibility</p:attrName>
                                        </p:attrNameLst>
                                      </p:cBhvr>
                                      <p:to>
                                        <p:strVal val="visible"/>
                                      </p:to>
                                    </p:set>
                                    <p:animEffect transition="in" filter="wipe(left)">
                                      <p:cBhvr>
                                        <p:cTn id="46" dur="500"/>
                                        <p:tgtEl>
                                          <p:spTgt spid="3">
                                            <p:txEl>
                                              <p:pRg st="3" end="3"/>
                                            </p:txEl>
                                          </p:spTgt>
                                        </p:tgtEl>
                                      </p:cBhvr>
                                    </p:animEffect>
                                  </p:childTnLst>
                                </p:cTn>
                              </p:par>
                            </p:childTnLst>
                          </p:cTn>
                        </p:par>
                        <p:par>
                          <p:cTn id="47" fill="hold">
                            <p:stCondLst>
                              <p:cond delay="28830"/>
                            </p:stCondLst>
                            <p:childTnLst>
                              <p:par>
                                <p:cTn id="48" presetID="22" presetClass="entr" presetSubtype="8" fill="hold" nodeType="afterEffect">
                                  <p:stCondLst>
                                    <p:cond delay="0"/>
                                  </p:stCondLst>
                                  <p:iterate type="lt">
                                    <p:tmPct val="7000"/>
                                  </p:iterate>
                                  <p:childTnLst>
                                    <p:set>
                                      <p:cBhvr>
                                        <p:cTn id="49" dur="1" fill="hold">
                                          <p:stCondLst>
                                            <p:cond delay="0"/>
                                          </p:stCondLst>
                                        </p:cTn>
                                        <p:tgtEl>
                                          <p:spTgt spid="3">
                                            <p:txEl>
                                              <p:pRg st="4" end="4"/>
                                            </p:txEl>
                                          </p:spTgt>
                                        </p:tgtEl>
                                        <p:attrNameLst>
                                          <p:attrName>style.visibility</p:attrName>
                                        </p:attrNameLst>
                                      </p:cBhvr>
                                      <p:to>
                                        <p:strVal val="visible"/>
                                      </p:to>
                                    </p:set>
                                    <p:animEffect transition="in" filter="wipe(left)">
                                      <p:cBhvr>
                                        <p:cTn id="5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Власти Польши начали изымать российскую недвижимость в Варшаве — РБК">
            <a:extLst>
              <a:ext uri="{FF2B5EF4-FFF2-40B4-BE49-F238E27FC236}">
                <a16:creationId xmlns:a16="http://schemas.microsoft.com/office/drawing/2014/main" id="{3EBCBE4F-4E1C-4D78-9EA2-43A43193F9D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20000" contrast="-20000"/>
                    </a14:imgEffect>
                  </a14:imgLayer>
                </a14:imgProps>
              </a:ext>
              <a:ext uri="{28A0092B-C50C-407E-A947-70E740481C1C}">
                <a14:useLocalDpi xmlns:a14="http://schemas.microsoft.com/office/drawing/2010/main" val="0"/>
              </a:ext>
            </a:extLst>
          </a:blip>
          <a:srcRect t="4532" b="4543"/>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B2605BA5-3EB9-43BB-ABBB-F2EA7E8ED727}"/>
              </a:ext>
            </a:extLst>
          </p:cNvPr>
          <p:cNvSpPr>
            <a:spLocks noGrp="1"/>
          </p:cNvSpPr>
          <p:nvPr>
            <p:ph type="title"/>
          </p:nvPr>
        </p:nvSpPr>
        <p:spPr/>
        <p:txBody>
          <a:bodyPr/>
          <a:lstStyle/>
          <a:p>
            <a:pPr algn="r"/>
            <a:r>
              <a:rPr lang="en-US" dirty="0"/>
              <a:t>Conclusion</a:t>
            </a:r>
            <a:endParaRPr lang="ru-RU" dirty="0"/>
          </a:p>
        </p:txBody>
      </p:sp>
      <p:sp>
        <p:nvSpPr>
          <p:cNvPr id="3" name="Объект 2">
            <a:extLst>
              <a:ext uri="{FF2B5EF4-FFF2-40B4-BE49-F238E27FC236}">
                <a16:creationId xmlns:a16="http://schemas.microsoft.com/office/drawing/2014/main" id="{612BECB9-1EBD-49AC-BAB4-E7AD6846066B}"/>
              </a:ext>
            </a:extLst>
          </p:cNvPr>
          <p:cNvSpPr>
            <a:spLocks noGrp="1"/>
          </p:cNvSpPr>
          <p:nvPr>
            <p:ph idx="1"/>
          </p:nvPr>
        </p:nvSpPr>
        <p:spPr>
          <a:xfrm>
            <a:off x="6096000" y="1825625"/>
            <a:ext cx="5257800" cy="4351338"/>
          </a:xfrm>
        </p:spPr>
        <p:txBody>
          <a:bodyPr>
            <a:normAutofit lnSpcReduction="10000"/>
          </a:bodyPr>
          <a:lstStyle/>
          <a:p>
            <a:pPr marL="0" indent="0">
              <a:buNone/>
            </a:pPr>
            <a:r>
              <a:rPr lang="en-US" dirty="0"/>
              <a:t>In conclusion, Poland is an economically diverse country with developed agricultural, industrial and service sectors. Large companies and innovative start-ups are actively investing in the country's economic growth. An even distribution of the labor force between different sectors contributes to Poland's sustainable development and prosperity.</a:t>
            </a:r>
            <a:endParaRPr lang="ru-RU" dirty="0"/>
          </a:p>
        </p:txBody>
      </p:sp>
      <p:pic>
        <p:nvPicPr>
          <p:cNvPr id="4" name="Picture 6" descr="Флаг">
            <a:extLst>
              <a:ext uri="{FF2B5EF4-FFF2-40B4-BE49-F238E27FC236}">
                <a16:creationId xmlns:a16="http://schemas.microsoft.com/office/drawing/2014/main" id="{4F61DC1A-0044-4083-86EC-70CA8F199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Польша с 17 сентября запретит въезд всех автомобилей с регистрацией в России">
            <a:extLst>
              <a:ext uri="{FF2B5EF4-FFF2-40B4-BE49-F238E27FC236}">
                <a16:creationId xmlns:a16="http://schemas.microsoft.com/office/drawing/2014/main" id="{B47D53F6-4437-4F6D-A3DB-7FA96F456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2243137"/>
            <a:ext cx="5715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99285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Президент Польши заявил, что Европе нужно «больше Америки» — РБК">
            <a:extLst>
              <a:ext uri="{FF2B5EF4-FFF2-40B4-BE49-F238E27FC236}">
                <a16:creationId xmlns:a16="http://schemas.microsoft.com/office/drawing/2014/main" id="{019A119E-4EB6-4329-A185-AB0ACF15750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9076"/>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89220FE6-532B-477D-8931-D98807B7C673}"/>
              </a:ext>
            </a:extLst>
          </p:cNvPr>
          <p:cNvSpPr>
            <a:spLocks noGrp="1"/>
          </p:cNvSpPr>
          <p:nvPr>
            <p:ph type="title"/>
          </p:nvPr>
        </p:nvSpPr>
        <p:spPr>
          <a:xfrm>
            <a:off x="0" y="3914775"/>
            <a:ext cx="12192000" cy="1757364"/>
          </a:xfrm>
        </p:spPr>
        <p:txBody>
          <a:bodyPr>
            <a:normAutofit/>
          </a:bodyPr>
          <a:lstStyle/>
          <a:p>
            <a:pPr algn="ctr"/>
            <a:r>
              <a:rPr lang="en-US" sz="8000" b="1" dirty="0"/>
              <a:t>Thanks for your attention!</a:t>
            </a:r>
            <a:endParaRPr lang="ru-RU" sz="8000" b="1" dirty="0"/>
          </a:p>
        </p:txBody>
      </p:sp>
    </p:spTree>
    <p:extLst>
      <p:ext uri="{BB962C8B-B14F-4D97-AF65-F5344CB8AC3E}">
        <p14:creationId xmlns:p14="http://schemas.microsoft.com/office/powerpoint/2010/main" val="978723848"/>
      </p:ext>
    </p:extLst>
  </p:cSld>
  <p:clrMapOvr>
    <a:masterClrMapping/>
  </p:clrMapOvr>
  <p:transition spd="slow">
    <p:wipe/>
  </p:transition>
</p:sld>
</file>

<file path=ppt/theme/theme1.xml><?xml version="1.0" encoding="utf-8"?>
<a:theme xmlns:a="http://schemas.openxmlformats.org/drawingml/2006/main" name="Тема Office">
  <a:themeElements>
    <a:clrScheme name="Другая 3">
      <a:dk1>
        <a:srgbClr val="F2F2F2"/>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374</Words>
  <Application>Microsoft Office PowerPoint</Application>
  <PresentationFormat>Широкоэкранный</PresentationFormat>
  <Paragraphs>37</Paragraphs>
  <Slides>8</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8</vt:i4>
      </vt:variant>
    </vt:vector>
  </HeadingPairs>
  <TitlesOfParts>
    <vt:vector size="11" baseType="lpstr">
      <vt:lpstr>Arial</vt:lpstr>
      <vt:lpstr>Corbel</vt:lpstr>
      <vt:lpstr>Тема Office</vt:lpstr>
      <vt:lpstr>Poland Sectors of the Economy</vt:lpstr>
      <vt:lpstr>Table of contents</vt:lpstr>
      <vt:lpstr>Introduction</vt:lpstr>
      <vt:lpstr>Sectors of the Economy</vt:lpstr>
      <vt:lpstr>The largest companies in each sector</vt:lpstr>
      <vt:lpstr>Number of working people in the sectors</vt:lpstr>
      <vt:lpstr>Conclusion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Alexander Podstrechnyy</dc:creator>
  <cp:lastModifiedBy>Alexander Podstrechnyy</cp:lastModifiedBy>
  <cp:revision>119</cp:revision>
  <dcterms:created xsi:type="dcterms:W3CDTF">2023-09-16T11:51:40Z</dcterms:created>
  <dcterms:modified xsi:type="dcterms:W3CDTF">2023-10-10T19:44:34Z</dcterms:modified>
</cp:coreProperties>
</file>